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7" r:id="rId14"/>
    <p:sldId id="268" r:id="rId15"/>
    <p:sldId id="270" r:id="rId16"/>
    <p:sldId id="271" r:id="rId17"/>
    <p:sldId id="272" r:id="rId18"/>
    <p:sldId id="273" r:id="rId19"/>
    <p:sldId id="274" r:id="rId20"/>
    <p:sldId id="276" r:id="rId21"/>
    <p:sldId id="277" r:id="rId22"/>
    <p:sldId id="278" r:id="rId23"/>
    <p:sldId id="280" r:id="rId24"/>
    <p:sldId id="281" r:id="rId25"/>
    <p:sldId id="283" r:id="rId26"/>
  </p:sldIdLst>
  <p:sldSz cx="12192000" cy="6858000"/>
  <p:notesSz cx="6858000" cy="9144000"/>
  <p:embeddedFontLst>
    <p:embeddedFont>
      <p:font typeface="Arial Rounded MT Bold" panose="020F0704030504030204" charset="0"/>
      <p:regular r:id="rId30"/>
    </p:embeddedFont>
    <p:embeddedFont>
      <p:font typeface="微软雅黑" panose="020B0503020204020204" charset="-122"/>
      <p:regular r:id="rId31"/>
    </p:embeddedFont>
    <p:embeddedFont>
      <p:font typeface="Calibri" panose="020F0502020204030204" charset="0"/>
      <p:regular r:id="rId32"/>
      <p:bold r:id="rId33"/>
      <p:italic r:id="rId34"/>
      <p:boldItalic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4" userDrawn="1">
          <p15:clr>
            <a:srgbClr val="A4A3A4"/>
          </p15:clr>
        </p15:guide>
        <p15:guide id="2" pos="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34"/>
        <p:guide pos="382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128.xml"/><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大家好，今天我要分享的是</a:t>
            </a:r>
            <a:r>
              <a:rPr lang="en-US" altLang="zh-CN"/>
              <a:t>ICCV23</a:t>
            </a:r>
            <a:r>
              <a:rPr lang="zh-CN" altLang="en-US"/>
              <a:t>的一篇文章，上周有考试所以这次准备的比较匆忙，选了一篇</a:t>
            </a:r>
            <a:r>
              <a:rPr lang="en-US" altLang="zh-CN"/>
              <a:t>AI</a:t>
            </a:r>
            <a:r>
              <a:rPr lang="zh-CN" altLang="en-US"/>
              <a:t>的文章。后面</a:t>
            </a:r>
            <a:r>
              <a:rPr lang="zh-CN" altLang="en-US"/>
              <a:t>我标题是</a:t>
            </a:r>
            <a:r>
              <a:rPr lang="en-US" altLang="zh-CN"/>
              <a:t>Space</a:t>
            </a:r>
            <a:r>
              <a:rPr lang="en-US" altLang="zh-CN"/>
              <a:t>Ev Hardware-Friendly search space design for efficient int8 inference</a:t>
            </a:r>
            <a:endParaRPr lang="en-US" altLang="zh-CN"/>
          </a:p>
          <a:p>
            <a:r>
              <a:rPr lang="zh-CN" altLang="en-US"/>
              <a:t>这篇文章的主要目的是根据不同的设备硬件特性，为其构建专属的</a:t>
            </a:r>
            <a:r>
              <a:rPr lang="en-US" altLang="zh-CN"/>
              <a:t>INT8</a:t>
            </a:r>
            <a:r>
              <a:rPr lang="zh-CN" altLang="en-US"/>
              <a:t>量化搜索空间，从而通过</a:t>
            </a:r>
            <a:r>
              <a:rPr lang="en-US" altLang="zh-CN"/>
              <a:t>NAS</a:t>
            </a:r>
            <a:r>
              <a:rPr lang="zh-CN" altLang="en-US"/>
              <a:t>搜索出一个最佳的量化模型。经过实验，</a:t>
            </a:r>
            <a:r>
              <a:rPr lang="en-US" altLang="zh-CN"/>
              <a:t>SpaceEvo</a:t>
            </a:r>
            <a:r>
              <a:rPr lang="zh-CN" altLang="en-US"/>
              <a:t>搜索空间下的搜索出来的模型比</a:t>
            </a:r>
            <a:r>
              <a:rPr lang="en-US" altLang="zh-CN"/>
              <a:t>SOTA</a:t>
            </a:r>
            <a:r>
              <a:rPr lang="zh-CN" altLang="en-US"/>
              <a:t>精度提高了</a:t>
            </a:r>
            <a:r>
              <a:rPr lang="en-US" altLang="zh-CN"/>
              <a:t>10%</a:t>
            </a:r>
            <a:r>
              <a:rPr lang="zh-CN" altLang="en-US"/>
              <a:t>，并实现了</a:t>
            </a:r>
            <a:r>
              <a:rPr lang="en-US" altLang="zh-CN"/>
              <a:t>2.5</a:t>
            </a:r>
            <a:r>
              <a:rPr lang="zh-CN" altLang="en-US"/>
              <a:t>倍的</a:t>
            </a:r>
            <a:r>
              <a:rPr lang="en-US" altLang="zh-CN"/>
              <a:t>Speedup</a:t>
            </a:r>
            <a:endParaRPr lang="en-US" altLang="zh-CN"/>
          </a:p>
          <a:p>
            <a:endParaRPr lang="zh-CN" altLang="en-US"/>
          </a:p>
          <a:p>
            <a:r>
              <a:rPr lang="zh-CN" altLang="en-US"/>
              <a:t>这篇文章的作者来自微软亚洲研究院，这个文章的一作也是</a:t>
            </a:r>
            <a:r>
              <a:rPr lang="en-US" altLang="zh-CN"/>
              <a:t>nn-meter</a:t>
            </a:r>
            <a:r>
              <a:rPr lang="zh-CN" altLang="en-US"/>
              <a:t>那篇文章的</a:t>
            </a:r>
            <a:r>
              <a:rPr lang="zh-CN" altLang="en-US"/>
              <a:t>一作。</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最后一个观察，不同设备之间的量化友好设置往往</a:t>
            </a:r>
            <a:r>
              <a:rPr lang="zh-CN" altLang="en-US"/>
              <a:t>不同。</a:t>
            </a:r>
            <a:endParaRPr lang="zh-CN" altLang="en-US"/>
          </a:p>
          <a:p>
            <a:endParaRPr lang="zh-CN" altLang="en-US"/>
          </a:p>
          <a:p>
            <a:r>
              <a:rPr lang="zh-CN" altLang="en-US"/>
              <a:t>还是之前那张图，我们可以发现，在</a:t>
            </a:r>
            <a:r>
              <a:rPr lang="en-US" altLang="zh-CN"/>
              <a:t>intelcpu </a:t>
            </a:r>
            <a:r>
              <a:rPr lang="zh-CN" altLang="en-US"/>
              <a:t>和</a:t>
            </a:r>
            <a:r>
              <a:rPr lang="en-US" altLang="zh-CN"/>
              <a:t> pixel 4 </a:t>
            </a:r>
            <a:r>
              <a:rPr lang="zh-CN" altLang="en-US"/>
              <a:t>上的表现往往差距很大，甚至有可能完全相反。</a:t>
            </a:r>
            <a:endParaRPr lang="zh-CN" altLang="en-US"/>
          </a:p>
          <a:p>
            <a:endParaRPr lang="zh-CN" altLang="en-US"/>
          </a:p>
          <a:p>
            <a:r>
              <a:rPr lang="zh-CN" altLang="en-US"/>
              <a:t>如</a:t>
            </a:r>
            <a:r>
              <a:rPr lang="en-US" altLang="zh-CN"/>
              <a:t> swish</a:t>
            </a:r>
            <a:r>
              <a:rPr lang="zh-CN" altLang="en-US"/>
              <a:t>在</a:t>
            </a:r>
            <a:r>
              <a:rPr lang="en-US" altLang="zh-CN"/>
              <a:t>intel cpu</a:t>
            </a:r>
            <a:r>
              <a:rPr lang="zh-CN" altLang="en-US"/>
              <a:t>上量化后变慢了，而在</a:t>
            </a:r>
            <a:r>
              <a:rPr lang="en-US" altLang="zh-CN"/>
              <a:t>pixel 4</a:t>
            </a:r>
            <a:r>
              <a:rPr lang="zh-CN" altLang="en-US"/>
              <a:t>上却可以实现接近</a:t>
            </a:r>
            <a:r>
              <a:rPr lang="en-US" altLang="zh-CN"/>
              <a:t>2.1</a:t>
            </a:r>
            <a:r>
              <a:rPr lang="zh-CN" altLang="en-US"/>
              <a:t>倍的</a:t>
            </a:r>
            <a:r>
              <a:rPr lang="zh-CN" altLang="en-US"/>
              <a:t>加速。</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通过上面的这三个观察，我们发现</a:t>
            </a:r>
            <a:r>
              <a:rPr lang="en-US" altLang="zh-CN"/>
              <a:t> </a:t>
            </a:r>
            <a:r>
              <a:rPr lang="zh-CN" altLang="en-US"/>
              <a:t>没有一种固定的模型结构是适用于所有的硬件设备的。</a:t>
            </a:r>
            <a:endParaRPr lang="zh-CN" altLang="en-US"/>
          </a:p>
          <a:p>
            <a:endParaRPr lang="zh-CN" altLang="en-US"/>
          </a:p>
          <a:p>
            <a:r>
              <a:rPr lang="zh-CN" altLang="en-US"/>
              <a:t>这个模型结构其实就是不同</a:t>
            </a:r>
            <a:r>
              <a:rPr lang="en-US" altLang="zh-CN"/>
              <a:t>block</a:t>
            </a:r>
            <a:r>
              <a:rPr lang="zh-CN" altLang="en-US"/>
              <a:t>类型的组合，但是由于不同设备间对量化友好的</a:t>
            </a:r>
            <a:r>
              <a:rPr lang="en-US" altLang="zh-CN"/>
              <a:t>block</a:t>
            </a:r>
            <a:r>
              <a:rPr lang="zh-CN" altLang="en-US"/>
              <a:t>算子类型不同，所以我们很难设置一种固定的模型</a:t>
            </a:r>
            <a:r>
              <a:rPr lang="zh-CN" altLang="en-US"/>
              <a:t>结构。</a:t>
            </a:r>
            <a:endParaRPr lang="zh-CN" altLang="en-US"/>
          </a:p>
          <a:p>
            <a:endParaRPr lang="zh-CN" altLang="en-US"/>
          </a:p>
          <a:p>
            <a:r>
              <a:rPr lang="zh-CN" altLang="en-US"/>
              <a:t>因此，我们想针对每一个硬件为它构建定制化的量化友好的搜索</a:t>
            </a:r>
            <a:r>
              <a:rPr lang="zh-CN" altLang="en-US"/>
              <a:t>空间。</a:t>
            </a:r>
            <a:endParaRPr lang="zh-CN" altLang="en-US"/>
          </a:p>
          <a:p>
            <a:endParaRPr lang="zh-CN" altLang="en-US"/>
          </a:p>
          <a:p>
            <a:r>
              <a:rPr lang="zh-CN" altLang="en-US"/>
              <a:t>每一个搜索空间都依据不同的硬件，并却包括可变的</a:t>
            </a:r>
            <a:r>
              <a:rPr lang="en-US" altLang="zh-CN"/>
              <a:t>depth width kernel size</a:t>
            </a:r>
            <a:r>
              <a:rPr lang="zh-CN" altLang="en-US"/>
              <a:t>等等。</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接下来介绍一下它是如何为不同硬件构建不同的搜索空间</a:t>
            </a:r>
            <a:r>
              <a:rPr lang="zh-CN" altLang="en-US"/>
              <a:t>的。</a:t>
            </a:r>
            <a:endParaRPr lang="zh-CN" altLang="en-US"/>
          </a:p>
          <a:p>
            <a:endParaRPr lang="zh-CN" altLang="en-US"/>
          </a:p>
          <a:p>
            <a:pPr marL="0" lvl="1"/>
            <a:r>
              <a:rPr lang="zh-CN" altLang="en-US">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不同于神经网络搜索在一个搜索空间中找到最好的模型</a:t>
            </a:r>
            <a:endParaRPr lang="zh-CN" altLang="en-US">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a:p>
            <a:pPr marL="0" lvl="1"/>
            <a:r>
              <a:rPr lang="zh-CN" altLang="en-US">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我们的目标是在一个不同搜索空间组成的更大的搜索空间（</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hyperspace</a:t>
            </a:r>
            <a:r>
              <a:rPr lang="zh-CN" altLang="en-US">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）中，找到最好的一个搜索空间作为量化模型</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NAS</a:t>
            </a:r>
            <a:r>
              <a:rPr lang="zh-CN" altLang="en-US">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的搜索空间。</a:t>
            </a:r>
            <a:endParaRPr lang="zh-CN" altLang="en-US">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a:p>
            <a:r>
              <a:rPr lang="zh-CN" altLang="en-US"/>
              <a:t>‘</a:t>
            </a:r>
            <a:endParaRPr lang="zh-CN" altLang="en-US"/>
          </a:p>
          <a:p>
            <a:r>
              <a:rPr lang="zh-CN" altLang="en-US"/>
              <a:t>如下面这张图所示，这个系统的输出是一个</a:t>
            </a:r>
            <a:r>
              <a:rPr lang="en-US" altLang="zh-CN"/>
              <a:t>search sapce， </a:t>
            </a:r>
            <a:r>
              <a:rPr lang="zh-CN" altLang="en-US"/>
              <a:t>得到这个</a:t>
            </a:r>
            <a:r>
              <a:rPr lang="en-US" altLang="zh-CN"/>
              <a:t>sapce</a:t>
            </a:r>
            <a:r>
              <a:rPr lang="zh-CN" altLang="en-US"/>
              <a:t>之后再训练</a:t>
            </a:r>
            <a:r>
              <a:rPr lang="en-US" altLang="zh-CN"/>
              <a:t>supernet</a:t>
            </a:r>
            <a:r>
              <a:rPr lang="zh-CN" altLang="en-US"/>
              <a:t>找到最佳的量化</a:t>
            </a:r>
            <a:r>
              <a:rPr lang="zh-CN" altLang="en-US"/>
              <a:t>模型。</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我们的目标本质上就是在一堆可能的搜索空间中找到一个最好的搜索空间。那么我们该如何评价</a:t>
            </a:r>
            <a:r>
              <a:rPr lang="en-US" altLang="zh-CN"/>
              <a:t>hyperspace</a:t>
            </a:r>
            <a:r>
              <a:rPr lang="zh-CN" altLang="en-US"/>
              <a:t>中的</a:t>
            </a:r>
            <a:r>
              <a:rPr lang="en-US" altLang="zh-CN"/>
              <a:t>search space</a:t>
            </a:r>
            <a:r>
              <a:rPr lang="zh-CN" altLang="en-US"/>
              <a:t>哪些是好的哪些是不好的</a:t>
            </a:r>
            <a:r>
              <a:rPr lang="zh-CN" altLang="en-US"/>
              <a:t>呢？</a:t>
            </a:r>
            <a:endParaRPr lang="zh-CN" altLang="en-US"/>
          </a:p>
          <a:p>
            <a:endParaRPr lang="zh-CN" altLang="en-US"/>
          </a:p>
          <a:p>
            <a:r>
              <a:rPr lang="zh-CN" altLang="en-US"/>
              <a:t>在这里，作者引入了一个评价指标</a:t>
            </a:r>
            <a:r>
              <a:rPr lang="en-US" altLang="zh-CN"/>
              <a:t>q-t </a:t>
            </a:r>
            <a:r>
              <a:rPr lang="en-US" altLang="zh-CN"/>
              <a:t>score</a:t>
            </a:r>
            <a:endParaRPr lang="en-US" altLang="zh-CN"/>
          </a:p>
          <a:p>
            <a:endParaRPr lang="zh-CN" altLang="en-US"/>
          </a:p>
          <a:p>
            <a:r>
              <a:rPr lang="zh-CN" altLang="en-US" b="1">
                <a:latin typeface="Arial Rounded MT Bold" panose="020F0704030504030204" charset="0"/>
                <a:ea typeface="微软雅黑" panose="020B0503020204020204" charset="-122"/>
                <a:cs typeface="Arial Rounded MT Bold" panose="020F0704030504030204" charset="0"/>
                <a:sym typeface="+mn-ea"/>
              </a:rPr>
              <a:t>如果说一个</a:t>
            </a:r>
            <a:r>
              <a:rPr lang="en-US" altLang="zh-CN" b="1">
                <a:latin typeface="Arial Rounded MT Bold" panose="020F0704030504030204" charset="0"/>
                <a:ea typeface="微软雅黑" panose="020B0503020204020204" charset="-122"/>
                <a:cs typeface="Arial Rounded MT Bold" panose="020F0704030504030204" charset="0"/>
                <a:sym typeface="+mn-ea"/>
              </a:rPr>
              <a:t>search space </a:t>
            </a:r>
            <a:r>
              <a:rPr lang="zh-CN" altLang="en-US" b="1">
                <a:latin typeface="Arial Rounded MT Bold" panose="020F0704030504030204" charset="0"/>
                <a:ea typeface="微软雅黑" panose="020B0503020204020204" charset="-122"/>
                <a:cs typeface="Arial Rounded MT Bold" panose="020F0704030504030204" charset="0"/>
                <a:sym typeface="+mn-ea"/>
              </a:rPr>
              <a:t>中最好的那个</a:t>
            </a:r>
            <a:r>
              <a:rPr lang="en-US" altLang="zh-CN" b="1">
                <a:latin typeface="Arial Rounded MT Bold" panose="020F0704030504030204" charset="0"/>
                <a:ea typeface="微软雅黑" panose="020B0503020204020204" charset="-122"/>
                <a:cs typeface="Arial Rounded MT Bold" panose="020F0704030504030204" charset="0"/>
                <a:sym typeface="+mn-ea"/>
              </a:rPr>
              <a:t>subnet</a:t>
            </a:r>
            <a:r>
              <a:rPr lang="zh-CN" altLang="en-US" b="1">
                <a:latin typeface="Arial Rounded MT Bold" panose="020F0704030504030204" charset="0"/>
                <a:ea typeface="微软雅黑" panose="020B0503020204020204" charset="-122"/>
                <a:cs typeface="Arial Rounded MT Bold" panose="020F0704030504030204" charset="0"/>
                <a:sym typeface="+mn-ea"/>
              </a:rPr>
              <a:t>在延迟限制下达到了最佳的量化精度，那么我们认为这样一个</a:t>
            </a:r>
            <a:r>
              <a:rPr lang="en-US" altLang="zh-CN" b="1">
                <a:latin typeface="Arial Rounded MT Bold" panose="020F0704030504030204" charset="0"/>
                <a:ea typeface="微软雅黑" panose="020B0503020204020204" charset="-122"/>
                <a:cs typeface="Arial Rounded MT Bold" panose="020F0704030504030204" charset="0"/>
                <a:sym typeface="+mn-ea"/>
              </a:rPr>
              <a:t>search space </a:t>
            </a:r>
            <a:r>
              <a:rPr lang="zh-CN" altLang="en-US" b="1">
                <a:latin typeface="Arial Rounded MT Bold" panose="020F0704030504030204" charset="0"/>
                <a:ea typeface="微软雅黑" panose="020B0503020204020204" charset="-122"/>
                <a:cs typeface="Arial Rounded MT Bold" panose="020F0704030504030204" charset="0"/>
                <a:sym typeface="+mn-ea"/>
              </a:rPr>
              <a:t>是好的</a:t>
            </a:r>
            <a:endParaRPr lang="zh-CN" altLang="en-US" b="1">
              <a:latin typeface="Arial Rounded MT Bold" panose="020F0704030504030204" charset="0"/>
              <a:ea typeface="微软雅黑" panose="020B0503020204020204" charset="-122"/>
              <a:cs typeface="Arial Rounded MT Bold" panose="020F0704030504030204" charset="0"/>
              <a:sym typeface="+mn-ea"/>
            </a:endParaRPr>
          </a:p>
          <a:p>
            <a:endParaRPr lang="zh-CN" altLang="en-US" b="1">
              <a:latin typeface="Arial Rounded MT Bold" panose="020F0704030504030204" charset="0"/>
              <a:ea typeface="微软雅黑" panose="020B0503020204020204" charset="-122"/>
              <a:cs typeface="Arial Rounded MT Bold" panose="020F0704030504030204" charset="0"/>
              <a:sym typeface="+mn-ea"/>
            </a:endParaRPr>
          </a:p>
          <a:p>
            <a:r>
              <a:rPr lang="zh-CN" altLang="en-US" b="1">
                <a:latin typeface="Arial Rounded MT Bold" panose="020F0704030504030204" charset="0"/>
                <a:ea typeface="微软雅黑" panose="020B0503020204020204" charset="-122"/>
                <a:cs typeface="Arial Rounded MT Bold" panose="020F0704030504030204" charset="0"/>
                <a:sym typeface="+mn-ea"/>
              </a:rPr>
              <a:t>在这个式子中，</a:t>
            </a:r>
            <a:r>
              <a:rPr lang="en-US" altLang="zh-CN" b="1">
                <a:latin typeface="Arial Rounded MT Bold" panose="020F0704030504030204" charset="0"/>
                <a:ea typeface="微软雅黑" panose="020B0503020204020204" charset="-122"/>
                <a:cs typeface="Arial Rounded MT Bold" panose="020F0704030504030204" charset="0"/>
                <a:sym typeface="+mn-ea"/>
              </a:rPr>
              <a:t>α</a:t>
            </a:r>
            <a:r>
              <a:rPr lang="zh-CN" altLang="en-US" b="1">
                <a:latin typeface="Arial Rounded MT Bold" panose="020F0704030504030204" charset="0"/>
                <a:ea typeface="微软雅黑" panose="020B0503020204020204" charset="-122"/>
                <a:cs typeface="Arial Rounded MT Bold" panose="020F0704030504030204" charset="0"/>
                <a:sym typeface="+mn-ea"/>
              </a:rPr>
              <a:t>是搜索空间中最佳的</a:t>
            </a:r>
            <a:r>
              <a:rPr lang="en-US" altLang="zh-CN" b="1">
                <a:latin typeface="Arial Rounded MT Bold" panose="020F0704030504030204" charset="0"/>
                <a:ea typeface="微软雅黑" panose="020B0503020204020204" charset="-122"/>
                <a:cs typeface="Arial Rounded MT Bold" panose="020F0704030504030204" charset="0"/>
                <a:sym typeface="+mn-ea"/>
              </a:rPr>
              <a:t>subnet</a:t>
            </a:r>
            <a:r>
              <a:rPr lang="zh-CN" altLang="en-US" b="1">
                <a:latin typeface="Arial Rounded MT Bold" panose="020F0704030504030204" charset="0"/>
                <a:ea typeface="微软雅黑" panose="020B0503020204020204" charset="-122"/>
                <a:cs typeface="Arial Rounded MT Bold" panose="020F0704030504030204" charset="0"/>
                <a:sym typeface="+mn-ea"/>
              </a:rPr>
              <a:t>，</a:t>
            </a:r>
            <a:r>
              <a:rPr lang="en-US" altLang="zh-CN" b="1">
                <a:latin typeface="Arial Rounded MT Bold" panose="020F0704030504030204" charset="0"/>
                <a:ea typeface="微软雅黑" panose="020B0503020204020204" charset="-122"/>
                <a:cs typeface="Arial Rounded MT Bold" panose="020F0704030504030204" charset="0"/>
                <a:sym typeface="+mn-ea"/>
              </a:rPr>
              <a:t>Acc_int8(α) </a:t>
            </a:r>
            <a:r>
              <a:rPr lang="zh-CN" altLang="en-US" b="1">
                <a:latin typeface="Arial Rounded MT Bold" panose="020F0704030504030204" charset="0"/>
                <a:ea typeface="微软雅黑" panose="020B0503020204020204" charset="-122"/>
                <a:cs typeface="Arial Rounded MT Bold" panose="020F0704030504030204" charset="0"/>
                <a:sym typeface="+mn-ea"/>
              </a:rPr>
              <a:t>是该</a:t>
            </a:r>
            <a:r>
              <a:rPr lang="en-US" altLang="zh-CN" b="1">
                <a:latin typeface="Arial Rounded MT Bold" panose="020F0704030504030204" charset="0"/>
                <a:ea typeface="微软雅黑" panose="020B0503020204020204" charset="-122"/>
                <a:cs typeface="Arial Rounded MT Bold" panose="020F0704030504030204" charset="0"/>
                <a:sym typeface="+mn-ea"/>
              </a:rPr>
              <a:t>submet</a:t>
            </a:r>
            <a:r>
              <a:rPr lang="zh-CN" altLang="en-US" b="1">
                <a:latin typeface="Arial Rounded MT Bold" panose="020F0704030504030204" charset="0"/>
                <a:ea typeface="微软雅黑" panose="020B0503020204020204" charset="-122"/>
                <a:cs typeface="Arial Rounded MT Bold" panose="020F0704030504030204" charset="0"/>
                <a:sym typeface="+mn-ea"/>
              </a:rPr>
              <a:t>在</a:t>
            </a:r>
            <a:r>
              <a:rPr lang="en-US" altLang="zh-CN" b="1">
                <a:latin typeface="Arial Rounded MT Bold" panose="020F0704030504030204" charset="0"/>
                <a:ea typeface="微软雅黑" panose="020B0503020204020204" charset="-122"/>
                <a:cs typeface="Arial Rounded MT Bold" panose="020F0704030504030204" charset="0"/>
                <a:sym typeface="+mn-ea"/>
              </a:rPr>
              <a:t>imagenet</a:t>
            </a:r>
            <a:r>
              <a:rPr lang="zh-CN" altLang="en-US" b="1">
                <a:latin typeface="Arial Rounded MT Bold" panose="020F0704030504030204" charset="0"/>
                <a:ea typeface="微软雅黑" panose="020B0503020204020204" charset="-122"/>
                <a:cs typeface="Arial Rounded MT Bold" panose="020F0704030504030204" charset="0"/>
                <a:sym typeface="+mn-ea"/>
              </a:rPr>
              <a:t>上的最佳精度。</a:t>
            </a:r>
            <a:r>
              <a:rPr lang="en-US" altLang="zh-CN" b="1">
                <a:latin typeface="Arial Rounded MT Bold" panose="020F0704030504030204" charset="0"/>
                <a:ea typeface="微软雅黑" panose="020B0503020204020204" charset="-122"/>
                <a:cs typeface="Arial Rounded MT Bold" panose="020F0704030504030204" charset="0"/>
                <a:sym typeface="+mn-ea"/>
              </a:rPr>
              <a:t>LAT(α)</a:t>
            </a:r>
            <a:r>
              <a:rPr lang="zh-CN" altLang="en-US" b="1">
                <a:latin typeface="Arial Rounded MT Bold" panose="020F0704030504030204" charset="0"/>
                <a:ea typeface="微软雅黑" panose="020B0503020204020204" charset="-122"/>
                <a:cs typeface="Arial Rounded MT Bold" panose="020F0704030504030204" charset="0"/>
                <a:sym typeface="+mn-ea"/>
              </a:rPr>
              <a:t>是量化后在目标设备上的延迟</a:t>
            </a:r>
            <a:endParaRPr lang="zh-CN" altLang="en-US" b="1">
              <a:latin typeface="Arial Rounded MT Bold" panose="020F0704030504030204" charset="0"/>
              <a:ea typeface="微软雅黑" panose="020B0503020204020204" charset="-122"/>
              <a:cs typeface="Arial Rounded MT Bold" panose="020F0704030504030204" charset="0"/>
              <a:sym typeface="+mn-ea"/>
            </a:endParaRPr>
          </a:p>
          <a:p>
            <a:endParaRPr lang="zh-CN" altLang="en-US" b="1">
              <a:latin typeface="Arial Rounded MT Bold" panose="020F0704030504030204" charset="0"/>
              <a:ea typeface="微软雅黑" panose="020B0503020204020204" charset="-122"/>
              <a:cs typeface="Arial Rounded MT Bold" panose="020F0704030504030204" charset="0"/>
              <a:sym typeface="+mn-ea"/>
            </a:endParaRPr>
          </a:p>
          <a:p>
            <a:r>
              <a:rPr lang="en-US" altLang="zh-CN" b="1">
                <a:latin typeface="Arial Rounded MT Bold" panose="020F0704030504030204" charset="0"/>
                <a:ea typeface="微软雅黑" panose="020B0503020204020204" charset="-122"/>
                <a:cs typeface="Arial Rounded MT Bold" panose="020F0704030504030204" charset="0"/>
                <a:sym typeface="+mn-ea"/>
              </a:rPr>
              <a:t>Q-T Score</a:t>
            </a:r>
            <a:r>
              <a:rPr lang="zh-CN" altLang="en-US" b="1">
                <a:latin typeface="Arial Rounded MT Bold" panose="020F0704030504030204" charset="0"/>
                <a:ea typeface="微软雅黑" panose="020B0503020204020204" charset="-122"/>
                <a:cs typeface="Arial Rounded MT Bold" panose="020F0704030504030204" charset="0"/>
                <a:sym typeface="+mn-ea"/>
              </a:rPr>
              <a:t>就是在一定延迟限制下，获得最佳量化精度模型的数学期望，显然我们希望这个数学期望越大越好</a:t>
            </a:r>
            <a:endParaRPr lang="zh-CN" altLang="en-US" b="1">
              <a:latin typeface="Arial Rounded MT Bold" panose="020F0704030504030204" charset="0"/>
              <a:ea typeface="微软雅黑" panose="020B0503020204020204" charset="-122"/>
              <a:cs typeface="Arial Rounded MT Bold" panose="020F0704030504030204" charset="0"/>
            </a:endParaRPr>
          </a:p>
          <a:p>
            <a:endParaRPr lang="en-US" altLang="zh-CN" b="1">
              <a:latin typeface="Arial Rounded MT Bold" panose="020F0704030504030204" charset="0"/>
              <a:ea typeface="微软雅黑" panose="020B0503020204020204" charset="-122"/>
              <a:cs typeface="Arial Rounded MT Bold" panose="020F0704030504030204" charset="0"/>
            </a:endParaRPr>
          </a:p>
          <a:p>
            <a:endParaRPr lang="zh-CN" altLang="en-US" b="1">
              <a:latin typeface="Arial Rounded MT Bold" panose="020F0704030504030204" charset="0"/>
              <a:ea typeface="微软雅黑" panose="020B0503020204020204" charset="-122"/>
              <a:cs typeface="Arial Rounded MT Bold" panose="020F0704030504030204" charset="0"/>
            </a:endParaRPr>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我们之前提到了</a:t>
            </a:r>
            <a:r>
              <a:rPr lang="en-US" altLang="zh-CN"/>
              <a:t>hyperspace</a:t>
            </a:r>
            <a:r>
              <a:rPr lang="zh-CN" altLang="en-US"/>
              <a:t>，这是一个搜索空间的空间，显然这个概念是非常抽闲且难以描述</a:t>
            </a:r>
            <a:r>
              <a:rPr lang="zh-CN" altLang="en-US"/>
              <a:t>的。</a:t>
            </a:r>
            <a:endParaRPr lang="zh-CN" altLang="en-US"/>
          </a:p>
          <a:p>
            <a:endParaRPr lang="zh-CN" altLang="en-US"/>
          </a:p>
          <a:p>
            <a:r>
              <a:rPr lang="zh-CN" altLang="en-US"/>
              <a:t>为此，作者将这个</a:t>
            </a:r>
            <a:r>
              <a:rPr lang="en-US" altLang="zh-CN"/>
              <a:t>hyperspace</a:t>
            </a:r>
            <a:r>
              <a:rPr lang="zh-CN" altLang="en-US"/>
              <a:t>描述成链式的结构，它由</a:t>
            </a:r>
            <a:r>
              <a:rPr lang="en-US" altLang="zh-CN"/>
              <a:t>stem elastic stage </a:t>
            </a:r>
            <a:r>
              <a:rPr lang="zh-CN" altLang="en-US"/>
              <a:t>以及</a:t>
            </a:r>
            <a:r>
              <a:rPr lang="en-US" altLang="zh-CN"/>
              <a:t>head</a:t>
            </a:r>
            <a:r>
              <a:rPr lang="zh-CN" altLang="en-US"/>
              <a:t>组成</a:t>
            </a:r>
            <a:endParaRPr lang="zh-CN" altLang="en-US"/>
          </a:p>
          <a:p>
            <a:endParaRPr lang="zh-CN" altLang="en-US"/>
          </a:p>
          <a:p>
            <a:r>
              <a:rPr lang="zh-CN" altLang="en-US"/>
              <a:t>stem是指卷积神经网络中的第一层，它负责将输入数据进行初步的特征提取。head是指网络的最后一层，它负责将经过多次卷积和池化的特征进行分类或回归</a:t>
            </a:r>
            <a:endParaRPr lang="zh-CN" altLang="en-US"/>
          </a:p>
          <a:p>
            <a:endParaRPr lang="zh-CN" altLang="en-US"/>
          </a:p>
          <a:p>
            <a:r>
              <a:rPr lang="zh-CN" altLang="en-US"/>
              <a:t>中间的</a:t>
            </a:r>
            <a:r>
              <a:rPr lang="en-US" altLang="zh-CN"/>
              <a:t>elastic stge</a:t>
            </a:r>
            <a:r>
              <a:rPr lang="zh-CN" altLang="en-US"/>
              <a:t>就是不同类型的</a:t>
            </a:r>
            <a:r>
              <a:rPr lang="en-US" altLang="zh-CN"/>
              <a:t>block</a:t>
            </a:r>
            <a:r>
              <a:rPr lang="zh-CN" altLang="en-US"/>
              <a:t>块，并且每一个</a:t>
            </a:r>
            <a:r>
              <a:rPr lang="en-US" altLang="zh-CN"/>
              <a:t>block</a:t>
            </a:r>
            <a:r>
              <a:rPr lang="zh-CN" altLang="en-US"/>
              <a:t>块都由不同的</a:t>
            </a:r>
            <a:r>
              <a:rPr lang="en-US" altLang="zh-CN"/>
              <a:t>conguration</a:t>
            </a:r>
            <a:r>
              <a:rPr lang="zh-CN" altLang="en-US"/>
              <a:t>构成。每一个</a:t>
            </a:r>
            <a:r>
              <a:rPr lang="en-US" altLang="zh-CN"/>
              <a:t>elastic</a:t>
            </a:r>
            <a:r>
              <a:rPr lang="zh-CN" altLang="en-US"/>
              <a:t>的</a:t>
            </a:r>
            <a:r>
              <a:rPr lang="en-US" altLang="zh-CN"/>
              <a:t>block type</a:t>
            </a:r>
            <a:r>
              <a:rPr lang="zh-CN" altLang="en-US"/>
              <a:t>和</a:t>
            </a:r>
            <a:r>
              <a:rPr lang="en-US" altLang="zh-CN">
                <a:sym typeface="+mn-ea"/>
              </a:rPr>
              <a:t>conguration</a:t>
            </a:r>
            <a:r>
              <a:rPr lang="zh-CN" altLang="en-US">
                <a:sym typeface="+mn-ea"/>
              </a:rPr>
              <a:t>都是可变的，所以我们的搜索空间就可以通过下面这个等式（</a:t>
            </a:r>
            <a:r>
              <a:rPr lang="en-US" altLang="zh-CN">
                <a:sym typeface="+mn-ea"/>
              </a:rPr>
              <a:t>2</a:t>
            </a:r>
            <a:r>
              <a:rPr lang="zh-CN" altLang="en-US">
                <a:sym typeface="+mn-ea"/>
              </a:rPr>
              <a:t>）来</a:t>
            </a:r>
            <a:r>
              <a:rPr lang="zh-CN" altLang="en-US">
                <a:sym typeface="+mn-ea"/>
              </a:rPr>
              <a:t>表示。</a:t>
            </a:r>
            <a:endParaRPr lang="zh-CN" altLang="en-US">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有了这些定义，我们就将问题数学化为下面这个</a:t>
            </a:r>
            <a:r>
              <a:rPr lang="zh-CN" altLang="en-US"/>
              <a:t>式子。</a:t>
            </a:r>
            <a:endParaRPr lang="zh-CN" altLang="en-US"/>
          </a:p>
          <a:p>
            <a:r>
              <a:rPr lang="zh-CN" altLang="en-US"/>
              <a:t>即我们想要在</a:t>
            </a:r>
            <a:r>
              <a:rPr lang="en-US" altLang="zh-CN"/>
              <a:t>hyper</a:t>
            </a:r>
            <a:r>
              <a:rPr lang="zh-CN" altLang="en-US"/>
              <a:t>的搜索空间中，找到一组最佳的</a:t>
            </a:r>
            <a:r>
              <a:rPr lang="en-US" altLang="zh-CN"/>
              <a:t>elastic stage ebc</a:t>
            </a:r>
            <a:r>
              <a:rPr lang="zh-CN" altLang="en-US"/>
              <a:t>，</a:t>
            </a:r>
            <a:r>
              <a:rPr lang="zh-CN" altLang="en-US"/>
              <a:t>使得整个模型结构的</a:t>
            </a:r>
            <a:r>
              <a:rPr lang="en-US" altLang="zh-CN"/>
              <a:t>qt score</a:t>
            </a:r>
            <a:r>
              <a:rPr lang="zh-CN" altLang="en-US"/>
              <a:t>最大。其中</a:t>
            </a:r>
            <a:r>
              <a:rPr lang="en-US" altLang="zh-CN"/>
              <a:t> </a:t>
            </a:r>
            <a:r>
              <a:rPr lang="zh-CN" altLang="en-US"/>
              <a:t>算子的类型</a:t>
            </a:r>
            <a:r>
              <a:rPr lang="en-US" altLang="zh-CN"/>
              <a:t>b</a:t>
            </a:r>
            <a:r>
              <a:rPr lang="zh-CN" altLang="en-US"/>
              <a:t>和算子的设置</a:t>
            </a:r>
            <a:r>
              <a:rPr lang="en-US" altLang="zh-CN"/>
              <a:t>c</a:t>
            </a:r>
            <a:r>
              <a:rPr lang="zh-CN" altLang="en-US"/>
              <a:t>是两个关键的</a:t>
            </a:r>
            <a:r>
              <a:rPr lang="zh-CN" altLang="en-US"/>
              <a:t>变量</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那么我们在</a:t>
            </a:r>
            <a:r>
              <a:rPr lang="en-US" altLang="zh-CN"/>
              <a:t>hyperspace</a:t>
            </a:r>
            <a:r>
              <a:rPr lang="zh-CN" altLang="en-US"/>
              <a:t>中就有两个搜索维度，第一个维度是</a:t>
            </a:r>
            <a:r>
              <a:rPr lang="en-US" altLang="zh-CN"/>
              <a:t>block</a:t>
            </a:r>
            <a:r>
              <a:rPr lang="zh-CN" altLang="en-US"/>
              <a:t>的</a:t>
            </a:r>
            <a:r>
              <a:rPr lang="en-US" altLang="zh-CN"/>
              <a:t>type b </a:t>
            </a:r>
            <a:r>
              <a:rPr lang="zh-CN" altLang="en-US"/>
              <a:t>在这左边这张图中，包括七个不同类型的</a:t>
            </a:r>
            <a:r>
              <a:rPr lang="en-US" altLang="zh-CN"/>
              <a:t>block </a:t>
            </a:r>
            <a:r>
              <a:rPr lang="en-US" altLang="zh-CN"/>
              <a:t>type</a:t>
            </a:r>
            <a:endParaRPr lang="en-US" altLang="zh-CN"/>
          </a:p>
          <a:p>
            <a:r>
              <a:rPr lang="zh-CN" altLang="en-US"/>
              <a:t>第二个维度是</a:t>
            </a:r>
            <a:r>
              <a:rPr lang="en-US" altLang="zh-CN"/>
              <a:t>outputchannel </a:t>
            </a:r>
            <a:r>
              <a:rPr lang="zh-CN" altLang="en-US"/>
              <a:t>在这里作者预先设置一个范围，在搜索的过程中，我们要在每一个</a:t>
            </a:r>
            <a:r>
              <a:rPr lang="en-US" altLang="zh-CN"/>
              <a:t>elastic stage</a:t>
            </a:r>
            <a:r>
              <a:rPr lang="zh-CN" altLang="en-US"/>
              <a:t>中选择一个它的</a:t>
            </a:r>
            <a:r>
              <a:rPr lang="zh-CN" altLang="en-US"/>
              <a:t>子集</a:t>
            </a:r>
            <a:endParaRPr lang="zh-CN" altLang="en-US"/>
          </a:p>
          <a:p>
            <a:endParaRPr lang="zh-CN" altLang="en-US"/>
          </a:p>
          <a:p>
            <a:r>
              <a:rPr lang="zh-CN" altLang="en-US"/>
              <a:t>我们通过两个维度来搜索最佳的搜索空间。但是实际上，这个搜索空间还是非常大的。以左边这张图的搜索空间为例，它的搜索备选值超过</a:t>
            </a:r>
            <a:r>
              <a:rPr lang="en-US" altLang="zh-CN"/>
              <a:t>10</a:t>
            </a:r>
            <a:r>
              <a:rPr lang="zh-CN" altLang="en-US"/>
              <a:t>的九次方。这显然也是非常</a:t>
            </a:r>
            <a:r>
              <a:rPr lang="zh-CN" altLang="en-US"/>
              <a:t>大。</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那么为了在这么大的一个</a:t>
            </a:r>
            <a:r>
              <a:rPr lang="en-US" altLang="zh-CN"/>
              <a:t>hyperspace</a:t>
            </a:r>
            <a:r>
              <a:rPr lang="zh-CN" altLang="en-US"/>
              <a:t>中找到最佳的一个搜索空间，它适用的放啊是</a:t>
            </a:r>
            <a:r>
              <a:rPr lang="en-US" altLang="zh-CN"/>
              <a:t>aging evolution </a:t>
            </a:r>
            <a:r>
              <a:rPr lang="zh-CN" altLang="en-US"/>
              <a:t>和遗传算法</a:t>
            </a:r>
            <a:r>
              <a:rPr lang="zh-CN" altLang="en-US"/>
              <a:t>很像。</a:t>
            </a:r>
            <a:endParaRPr lang="zh-CN" altLang="en-US"/>
          </a:p>
          <a:p>
            <a:endParaRPr lang="zh-CN" altLang="en-US"/>
          </a:p>
          <a:p>
            <a:r>
              <a:rPr lang="zh-CN" altLang="en-US"/>
              <a:t>这个算法也不是他自己想的，这个是</a:t>
            </a:r>
            <a:r>
              <a:rPr lang="en-US" altLang="zh-CN"/>
              <a:t>aaai’19</a:t>
            </a:r>
            <a:r>
              <a:rPr lang="zh-CN" altLang="en-US"/>
              <a:t>的一篇文章中提到的</a:t>
            </a:r>
            <a:r>
              <a:rPr lang="zh-CN" altLang="en-US"/>
              <a:t>方法。</a:t>
            </a:r>
            <a:endParaRPr lang="zh-CN" altLang="en-US"/>
          </a:p>
          <a:p>
            <a:endParaRPr lang="zh-CN" altLang="en-US"/>
          </a:p>
          <a:p>
            <a:r>
              <a:rPr lang="zh-CN" altLang="en-US"/>
              <a:t>遗传算法有变异的过程，那么这个算法也有，下面就是进行</a:t>
            </a:r>
            <a:r>
              <a:rPr lang="en-US" altLang="zh-CN"/>
              <a:t>mutation </a:t>
            </a:r>
            <a:r>
              <a:rPr lang="zh-CN" altLang="en-US"/>
              <a:t>的</a:t>
            </a:r>
            <a:r>
              <a:rPr lang="zh-CN" altLang="en-US"/>
              <a:t>迭代</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最后是实验部分，它在两台设备上进行实验，一台是</a:t>
            </a:r>
            <a:r>
              <a:rPr lang="en-US" altLang="zh-CN"/>
              <a:t>pixel</a:t>
            </a:r>
            <a:r>
              <a:rPr lang="zh-CN" altLang="en-US"/>
              <a:t>，还有一台是</a:t>
            </a:r>
            <a:r>
              <a:rPr lang="en-US" altLang="zh-CN"/>
              <a:t>Intel </a:t>
            </a:r>
            <a:r>
              <a:rPr lang="en-US" altLang="zh-CN"/>
              <a:t>cpu</a:t>
            </a:r>
            <a:endParaRPr lang="en-US" altLang="zh-CN"/>
          </a:p>
          <a:p>
            <a:endParaRPr lang="en-US" altLang="zh-CN"/>
          </a:p>
          <a:p>
            <a:r>
              <a:rPr lang="zh-CN" altLang="en-US"/>
              <a:t>对于每一个设备搜索</a:t>
            </a:r>
            <a:r>
              <a:rPr lang="en-US" altLang="zh-CN"/>
              <a:t>5000</a:t>
            </a:r>
            <a:r>
              <a:rPr lang="zh-CN" altLang="en-US"/>
              <a:t>个</a:t>
            </a:r>
            <a:r>
              <a:rPr lang="en-US" altLang="zh-CN"/>
              <a:t>space</a:t>
            </a:r>
            <a:r>
              <a:rPr lang="zh-CN" altLang="en-US"/>
              <a:t>并且返回</a:t>
            </a:r>
            <a:r>
              <a:rPr lang="en-US" altLang="zh-CN"/>
              <a:t>qtscore</a:t>
            </a:r>
            <a:r>
              <a:rPr lang="zh-CN" altLang="en-US"/>
              <a:t>最大的那个搜索</a:t>
            </a:r>
            <a:r>
              <a:rPr lang="zh-CN" altLang="en-US"/>
              <a:t>空间</a:t>
            </a:r>
            <a:endParaRPr lang="zh-CN" altLang="en-US"/>
          </a:p>
          <a:p>
            <a:endParaRPr lang="zh-CN" altLang="en-US"/>
          </a:p>
          <a:p>
            <a:r>
              <a:rPr lang="en-US" altLang="zh-CN"/>
              <a:t>aging evolution</a:t>
            </a:r>
            <a:r>
              <a:rPr lang="zh-CN" altLang="en-US"/>
              <a:t>的</a:t>
            </a:r>
            <a:r>
              <a:rPr lang="en-US" altLang="zh-CN"/>
              <a:t>p</a:t>
            </a:r>
            <a:r>
              <a:rPr lang="zh-CN" altLang="en-US"/>
              <a:t>设置为</a:t>
            </a:r>
            <a:r>
              <a:rPr lang="en-US" altLang="zh-CN"/>
              <a:t>500 s</a:t>
            </a:r>
            <a:r>
              <a:rPr lang="zh-CN" altLang="en-US"/>
              <a:t>设置为</a:t>
            </a:r>
            <a:r>
              <a:rPr lang="en-US" altLang="zh-CN"/>
              <a:t>125</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与</a:t>
            </a:r>
            <a:r>
              <a:rPr lang="en-US" altLang="zh-CN"/>
              <a:t>sota</a:t>
            </a:r>
            <a:r>
              <a:rPr lang="zh-CN" altLang="en-US"/>
              <a:t>的</a:t>
            </a:r>
            <a:r>
              <a:rPr lang="en-US" altLang="zh-CN"/>
              <a:t>search space</a:t>
            </a:r>
            <a:r>
              <a:rPr lang="zh-CN" altLang="en-US"/>
              <a:t>相比，通过下面这个图我们可以看到，在相同的延迟限制下，</a:t>
            </a:r>
            <a:r>
              <a:rPr lang="en-US" altLang="zh-CN"/>
              <a:t>spaceevo</a:t>
            </a:r>
            <a:r>
              <a:rPr lang="zh-CN" altLang="en-US"/>
              <a:t>具有更高的</a:t>
            </a:r>
            <a:r>
              <a:rPr lang="zh-CN" altLang="en-US"/>
              <a:t>精度</a:t>
            </a:r>
            <a:endParaRPr lang="zh-CN" altLang="en-US"/>
          </a:p>
          <a:p>
            <a:r>
              <a:rPr lang="zh-CN" altLang="en-US"/>
              <a:t>在相同的精度下，</a:t>
            </a:r>
            <a:r>
              <a:rPr lang="en-US" altLang="zh-CN"/>
              <a:t>sapceevo</a:t>
            </a:r>
            <a:r>
              <a:rPr lang="zh-CN" altLang="en-US"/>
              <a:t>的延迟更低，提升效果还是非常明显</a:t>
            </a:r>
            <a:r>
              <a:rPr lang="zh-CN" altLang="en-US"/>
              <a:t>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先介绍一些</a:t>
            </a:r>
            <a:r>
              <a:rPr lang="zh-CN" altLang="en-US"/>
              <a:t>背景。</a:t>
            </a:r>
            <a:endParaRPr lang="zh-CN" altLang="en-US"/>
          </a:p>
          <a:p>
            <a:r>
              <a:rPr lang="zh-CN" altLang="en-US"/>
              <a:t>量化我们都非常熟悉了，它的目的是通过压缩模型的权重表示的</a:t>
            </a:r>
            <a:r>
              <a:rPr lang="en-US" altLang="zh-CN"/>
              <a:t>bit</a:t>
            </a:r>
            <a:r>
              <a:rPr lang="zh-CN" altLang="en-US"/>
              <a:t>数来减少计算和推理的延迟，在一些资源受限的设备上经常</a:t>
            </a:r>
            <a:r>
              <a:rPr lang="zh-CN" altLang="en-US"/>
              <a:t>使用。</a:t>
            </a:r>
            <a:endParaRPr lang="zh-CN" altLang="en-US"/>
          </a:p>
          <a:p>
            <a:r>
              <a:rPr lang="zh-CN" altLang="en-US"/>
              <a:t>常见的一种量化方法就是将</a:t>
            </a:r>
            <a:r>
              <a:rPr lang="en-US" altLang="zh-CN"/>
              <a:t>FP32</a:t>
            </a:r>
            <a:r>
              <a:rPr lang="zh-CN" altLang="en-US"/>
              <a:t>转化为</a:t>
            </a:r>
            <a:r>
              <a:rPr lang="en-US" altLang="zh-CN"/>
              <a:t>INT</a:t>
            </a:r>
            <a:r>
              <a:rPr lang="zh-CN" altLang="en-US"/>
              <a:t>表示来获得计算的</a:t>
            </a:r>
            <a:r>
              <a:rPr lang="zh-CN" altLang="en-US"/>
              <a:t>加速。</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在不同的延迟限制下，</a:t>
            </a:r>
            <a:r>
              <a:rPr lang="en-US" altLang="zh-CN"/>
              <a:t>spaceevo</a:t>
            </a:r>
            <a:r>
              <a:rPr lang="zh-CN" altLang="en-US"/>
              <a:t>搜索得到得到</a:t>
            </a:r>
            <a:r>
              <a:rPr lang="zh-CN" altLang="en-US"/>
              <a:t>模型比其他的的效果也要</a:t>
            </a:r>
            <a:r>
              <a:rPr lang="zh-CN" altLang="en-US"/>
              <a:t>更好。</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这些是与手工设置的模型相比，同样精度更好并且加速效果更</a:t>
            </a:r>
            <a:r>
              <a:rPr lang="zh-CN" altLang="en-US"/>
              <a:t>优</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以上就是这篇文章的内容，这篇文章提出了一种根据不同设备硬件特性自动化设置搜索空间的方法，可以使得最后量化的模型能够有更高的精度和更少的延迟。</a:t>
            </a:r>
            <a:endParaRPr lang="zh-CN" altLang="en-US"/>
          </a:p>
          <a:p>
            <a:endParaRPr lang="zh-CN" altLang="en-US"/>
          </a:p>
          <a:p>
            <a:r>
              <a:rPr lang="zh-CN" altLang="en-US"/>
              <a:t>它提出了一个很好地能够评价不同搜索空间的指标</a:t>
            </a:r>
            <a:r>
              <a:rPr lang="en-US" altLang="zh-CN"/>
              <a:t>qtscore</a:t>
            </a:r>
            <a:endParaRPr lang="en-US" altLang="zh-CN"/>
          </a:p>
          <a:p>
            <a:endParaRPr lang="en-US" altLang="zh-CN"/>
          </a:p>
          <a:p>
            <a:r>
              <a:rPr lang="zh-CN" altLang="en-US"/>
              <a:t>这个系统是可以扩展的，目前这个系统它是以量化的</a:t>
            </a:r>
            <a:r>
              <a:rPr lang="en-US" altLang="zh-CN"/>
              <a:t>latecny</a:t>
            </a:r>
            <a:r>
              <a:rPr lang="zh-CN" altLang="en-US"/>
              <a:t>作为限制，但是对于一些其他的指标如</a:t>
            </a:r>
            <a:r>
              <a:rPr lang="en-US" altLang="zh-CN"/>
              <a:t>energt</a:t>
            </a:r>
            <a:r>
              <a:rPr lang="zh-CN" altLang="en-US"/>
              <a:t>或者</a:t>
            </a:r>
            <a:r>
              <a:rPr lang="en-US" altLang="zh-CN"/>
              <a:t>memory consumption</a:t>
            </a:r>
            <a:r>
              <a:rPr lang="zh-CN" altLang="en-US"/>
              <a:t>都可以进行扩展。它给我们提供了一种新的</a:t>
            </a:r>
            <a:r>
              <a:rPr lang="zh-CN" altLang="en-US"/>
              <a:t>思路。</a:t>
            </a:r>
            <a:endParaRPr lang="zh-CN" altLang="en-US"/>
          </a:p>
          <a:p>
            <a:endParaRPr lang="zh-CN" altLang="en-US"/>
          </a:p>
          <a:p>
            <a:r>
              <a:rPr lang="zh-CN" altLang="en-US"/>
              <a:t>然后是一些不足</a:t>
            </a:r>
            <a:r>
              <a:rPr lang="zh-CN" altLang="en-US"/>
              <a:t>之处</a:t>
            </a:r>
            <a:endParaRPr lang="zh-CN" altLang="en-US"/>
          </a:p>
          <a:p>
            <a:r>
              <a:rPr lang="en-US" altLang="zh-CN"/>
              <a:t>1. </a:t>
            </a:r>
            <a:r>
              <a:rPr lang="zh-CN" altLang="en-US"/>
              <a:t>这篇文章的实验都是基于移动端的</a:t>
            </a:r>
            <a:r>
              <a:rPr lang="en-US" altLang="zh-CN"/>
              <a:t>cpu</a:t>
            </a:r>
            <a:r>
              <a:rPr lang="zh-CN" altLang="en-US"/>
              <a:t>的，在移动端</a:t>
            </a:r>
            <a:r>
              <a:rPr lang="en-US" altLang="zh-CN"/>
              <a:t>gpu npu</a:t>
            </a:r>
            <a:r>
              <a:rPr lang="zh-CN" altLang="en-US"/>
              <a:t>上的实验并没有提及，很难保证这篇文章的一些结论在</a:t>
            </a:r>
            <a:r>
              <a:rPr lang="en-US" altLang="zh-CN"/>
              <a:t>gpu npu</a:t>
            </a:r>
            <a:r>
              <a:rPr lang="zh-CN" altLang="en-US"/>
              <a:t>上也</a:t>
            </a:r>
            <a:r>
              <a:rPr lang="zh-CN" altLang="en-US"/>
              <a:t>成立</a:t>
            </a:r>
            <a:endParaRPr lang="zh-CN" altLang="en-US"/>
          </a:p>
          <a:p>
            <a:r>
              <a:rPr lang="en-US" altLang="zh-CN"/>
              <a:t>2. </a:t>
            </a:r>
            <a:r>
              <a:rPr lang="zh-CN" altLang="en-US"/>
              <a:t>这篇文章的实验设备太少了，并且都是比较老的机器。这让它的实验结果有些方面很难让人</a:t>
            </a:r>
            <a:r>
              <a:rPr lang="zh-CN" altLang="en-US"/>
              <a:t>信服。</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但是，传统的量化方法能够实现的加速效果非常有限，它们主要关注目标是将</a:t>
            </a:r>
            <a:r>
              <a:rPr lang="en-US" altLang="zh-CN"/>
              <a:t>accuracy</a:t>
            </a:r>
            <a:r>
              <a:rPr lang="zh-CN" altLang="en-US"/>
              <a:t>的</a:t>
            </a:r>
            <a:r>
              <a:rPr lang="en-US" altLang="zh-CN"/>
              <a:t>loss</a:t>
            </a:r>
            <a:r>
              <a:rPr lang="zh-CN" altLang="en-US"/>
              <a:t>降到最小，而不是尽可能地减小模型推理的</a:t>
            </a:r>
            <a:r>
              <a:rPr lang="zh-CN" altLang="en-US"/>
              <a:t>延迟。</a:t>
            </a:r>
            <a:endParaRPr lang="zh-CN" altLang="en-US"/>
          </a:p>
          <a:p>
            <a:r>
              <a:rPr lang="zh-CN" altLang="en-US"/>
              <a:t>【实验基于</a:t>
            </a:r>
            <a:r>
              <a:rPr lang="en-US" altLang="zh-CN"/>
              <a:t>intel cpu </a:t>
            </a:r>
            <a:r>
              <a:rPr lang="zh-CN" altLang="en-US"/>
              <a:t>并不</a:t>
            </a:r>
            <a:r>
              <a:rPr lang="zh-CN" altLang="en-US"/>
              <a:t>常见】</a:t>
            </a:r>
            <a:endParaRPr lang="zh-CN" altLang="en-US"/>
          </a:p>
          <a:p>
            <a:r>
              <a:rPr lang="zh-CN" altLang="en-US"/>
              <a:t>通过下面这张图我们可以看到，，标红的这些模型实现的加速都小于</a:t>
            </a:r>
            <a:r>
              <a:rPr lang="en-US" altLang="zh-CN"/>
              <a:t>2x</a:t>
            </a:r>
            <a:r>
              <a:rPr lang="zh-CN" altLang="en-US"/>
              <a:t>，平均在</a:t>
            </a:r>
            <a:r>
              <a:rPr lang="en-US" altLang="zh-CN"/>
              <a:t>1.5</a:t>
            </a:r>
            <a:r>
              <a:rPr lang="zh-CN" altLang="en-US"/>
              <a:t>倍左右，这导致它们量化后的模型仍然后很大的计算延迟</a:t>
            </a:r>
            <a:endParaRPr lang="zh-CN" altLang="en-US"/>
          </a:p>
          <a:p>
            <a:r>
              <a:rPr lang="zh-CN" altLang="en-US"/>
              <a:t>在一些对延迟要求非常苛刻的情况下，这些量化后的模型难以部署在设备</a:t>
            </a:r>
            <a:r>
              <a:rPr lang="zh-CN" altLang="en-US"/>
              <a:t>上。</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相比于传统量化方法，通过神经架构搜索（</a:t>
            </a:r>
            <a:r>
              <a:rPr lang="en-US" altLang="zh-CN"/>
              <a:t>nas</a:t>
            </a:r>
            <a:r>
              <a:rPr lang="zh-CN" altLang="en-US"/>
              <a:t>）我们可以自动搜索出一个更好的量化模型，我们在搜索过程中设置</a:t>
            </a:r>
            <a:r>
              <a:rPr lang="en-US" altLang="zh-CN"/>
              <a:t>latency</a:t>
            </a:r>
            <a:r>
              <a:rPr lang="zh-CN" altLang="en-US"/>
              <a:t>显示，从而得到能够指定延迟</a:t>
            </a:r>
            <a:r>
              <a:rPr lang="zh-CN" altLang="en-US"/>
              <a:t>下的模型。</a:t>
            </a:r>
            <a:endParaRPr lang="zh-CN" altLang="en-US"/>
          </a:p>
          <a:p>
            <a:endParaRPr lang="zh-CN" altLang="en-US"/>
          </a:p>
          <a:p>
            <a:r>
              <a:rPr lang="zh-CN" altLang="en-US"/>
              <a:t>目前现有的构建量化模型的</a:t>
            </a:r>
            <a:r>
              <a:rPr lang="en-US" altLang="zh-CN"/>
              <a:t>nas</a:t>
            </a:r>
            <a:r>
              <a:rPr lang="zh-CN" altLang="en-US"/>
              <a:t>中，通常都是采用</a:t>
            </a:r>
            <a:r>
              <a:rPr lang="en-US" altLang="zh-CN"/>
              <a:t>one-shot</a:t>
            </a:r>
            <a:r>
              <a:rPr lang="zh-CN" altLang="en-US"/>
              <a:t>的方式，第一步是在指定的搜索空间下训练出一个</a:t>
            </a:r>
            <a:r>
              <a:rPr lang="en-US" altLang="zh-CN"/>
              <a:t>supernet</a:t>
            </a:r>
            <a:r>
              <a:rPr lang="zh-CN" altLang="en-US"/>
              <a:t>，之后</a:t>
            </a:r>
            <a:r>
              <a:rPr lang="zh-CN" altLang="en-US"/>
              <a:t>再利用搜索算法在</a:t>
            </a:r>
            <a:r>
              <a:rPr lang="en-US" altLang="zh-CN"/>
              <a:t>supernet</a:t>
            </a:r>
            <a:r>
              <a:rPr lang="zh-CN" altLang="en-US"/>
              <a:t>中进行搜索，得到一个最佳量化精度的</a:t>
            </a:r>
            <a:r>
              <a:rPr lang="en-US" altLang="zh-CN"/>
              <a:t>subnet</a:t>
            </a:r>
            <a:r>
              <a:rPr lang="zh-CN" altLang="en-US"/>
              <a:t>作为</a:t>
            </a:r>
            <a:r>
              <a:rPr lang="en-US" altLang="zh-CN"/>
              <a:t>nas</a:t>
            </a:r>
            <a:r>
              <a:rPr lang="zh-CN" altLang="en-US"/>
              <a:t>的搜索</a:t>
            </a:r>
            <a:r>
              <a:rPr lang="zh-CN" altLang="en-US"/>
              <a:t>结果。</a:t>
            </a:r>
            <a:endParaRPr lang="zh-CN" altLang="en-US"/>
          </a:p>
          <a:p>
            <a:endParaRPr lang="zh-CN" altLang="en-US"/>
          </a:p>
          <a:p>
            <a:r>
              <a:rPr lang="zh-CN" altLang="en-US"/>
              <a:t>但是这种方法搜索出来的模型表现仍然一般，在一些严格的延迟要求下，其搜索出的模型精度往往较</a:t>
            </a:r>
            <a:r>
              <a:rPr lang="zh-CN" altLang="en-US"/>
              <a:t>低。</a:t>
            </a:r>
            <a:endParaRPr lang="zh-CN" altLang="en-US"/>
          </a:p>
          <a:p>
            <a:endParaRPr lang="zh-CN" altLang="en-US"/>
          </a:p>
          <a:p>
            <a:r>
              <a:rPr lang="zh-CN" altLang="en-US"/>
              <a:t>这主要是因为这些</a:t>
            </a:r>
            <a:r>
              <a:rPr lang="en-US" altLang="zh-CN"/>
              <a:t>nas</a:t>
            </a:r>
            <a:r>
              <a:rPr lang="zh-CN" altLang="en-US"/>
              <a:t>中设置的搜索空间并不能根据不同的硬件特性搜索出针对不同设备的一个最佳的模型。</a:t>
            </a:r>
            <a:endParaRPr lang="zh-CN" altLang="en-US"/>
          </a:p>
          <a:p>
            <a:endParaRPr lang="zh-CN" altLang="en-US"/>
          </a:p>
          <a:p>
            <a:r>
              <a:rPr lang="zh-CN" altLang="en-US"/>
              <a:t>换句话说，这种</a:t>
            </a:r>
            <a:r>
              <a:rPr lang="en-US" altLang="zh-CN"/>
              <a:t>nas</a:t>
            </a:r>
            <a:r>
              <a:rPr lang="zh-CN" altLang="en-US"/>
              <a:t>对于不同设备的搜索空间是一致的，并没有在搜索的过程中融入</a:t>
            </a:r>
            <a:r>
              <a:rPr lang="zh-CN" altLang="en-US"/>
              <a:t>硬件特性。</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所以我们的问题就是，我们能不能设计出一个针对不同硬件</a:t>
            </a:r>
            <a:r>
              <a:rPr lang="en-US" altLang="zh-CN"/>
              <a:t> hardware-friendly </a:t>
            </a:r>
            <a:r>
              <a:rPr lang="zh-CN" altLang="en-US"/>
              <a:t>的</a:t>
            </a:r>
            <a:r>
              <a:rPr lang="en-US" altLang="zh-CN"/>
              <a:t>search space </a:t>
            </a:r>
            <a:r>
              <a:rPr lang="zh-CN" altLang="en-US"/>
              <a:t>从而让</a:t>
            </a:r>
            <a:r>
              <a:rPr lang="en-US" altLang="zh-CN"/>
              <a:t>NAS</a:t>
            </a:r>
            <a:r>
              <a:rPr lang="zh-CN" altLang="en-US"/>
              <a:t>能够在一定的限制下搜索出一个更好的</a:t>
            </a:r>
            <a:r>
              <a:rPr lang="zh-CN" altLang="en-US"/>
              <a:t>模型。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zh-CN"/>
              <a:t>我们构建搜索空间时不能仅仅考虑原有模型再</a:t>
            </a:r>
            <a:r>
              <a:rPr lang="en-US" altLang="zh-CN"/>
              <a:t>FP32</a:t>
            </a:r>
            <a:r>
              <a:rPr lang="zh-CN" altLang="en-US"/>
              <a:t>精度下的</a:t>
            </a:r>
            <a:r>
              <a:rPr lang="en-US" altLang="zh-CN"/>
              <a:t>FLOPS</a:t>
            </a:r>
            <a:r>
              <a:rPr lang="zh-CN" altLang="en-US"/>
              <a:t>和</a:t>
            </a:r>
            <a:r>
              <a:rPr lang="en-US" altLang="zh-CN"/>
              <a:t>latency</a:t>
            </a:r>
            <a:endParaRPr lang="en-US" altLang="zh-CN"/>
          </a:p>
          <a:p>
            <a:endParaRPr lang="en-US" altLang="zh-CN"/>
          </a:p>
          <a:p>
            <a:r>
              <a:rPr lang="zh-CN" altLang="en-US"/>
              <a:t>为了构建这个搜索空间，我们受限分析</a:t>
            </a:r>
            <a:r>
              <a:rPr lang="en-US" altLang="zh-CN"/>
              <a:t>on-device</a:t>
            </a:r>
            <a:r>
              <a:rPr lang="zh-CN" altLang="en-US"/>
              <a:t>的量化效率，看看是哪些因素导致了现有</a:t>
            </a:r>
            <a:r>
              <a:rPr lang="en-US" altLang="zh-CN"/>
              <a:t>nas seach</a:t>
            </a:r>
            <a:r>
              <a:rPr lang="zh-CN" altLang="en-US"/>
              <a:t>方法中的</a:t>
            </a:r>
            <a:r>
              <a:rPr lang="en-US" altLang="zh-CN"/>
              <a:t> </a:t>
            </a:r>
            <a:r>
              <a:rPr lang="en-US" altLang="zh-CN"/>
              <a:t>quantizatin unfriendly</a:t>
            </a:r>
            <a:endParaRPr lang="en-US" altLang="zh-CN"/>
          </a:p>
          <a:p>
            <a:endParaRPr lang="en-US" altLang="zh-CN"/>
          </a:p>
          <a:p>
            <a:r>
              <a:rPr lang="zh-CN" altLang="en-US"/>
              <a:t>作者的第一个观察是，</a:t>
            </a:r>
            <a:r>
              <a:rPr lang="en-US" altLang="zh-CN"/>
              <a:t>fp32</a:t>
            </a:r>
            <a:r>
              <a:rPr lang="zh-CN" altLang="en-US"/>
              <a:t>的延迟和</a:t>
            </a:r>
            <a:r>
              <a:rPr lang="en-US" altLang="zh-CN"/>
              <a:t>flops</a:t>
            </a:r>
            <a:r>
              <a:rPr lang="zh-CN" altLang="en-US"/>
              <a:t>并不能很好地反应</a:t>
            </a:r>
            <a:r>
              <a:rPr lang="en-US" altLang="zh-CN"/>
              <a:t>int8</a:t>
            </a:r>
            <a:r>
              <a:rPr lang="zh-CN" altLang="en-US"/>
              <a:t>的延迟。一种常见的想法是，如果这个模型在</a:t>
            </a:r>
            <a:r>
              <a:rPr lang="en-US" altLang="zh-CN"/>
              <a:t>fp32</a:t>
            </a:r>
            <a:r>
              <a:rPr lang="zh-CN" altLang="en-US"/>
              <a:t>上的延迟和</a:t>
            </a:r>
            <a:r>
              <a:rPr lang="en-US" altLang="zh-CN"/>
              <a:t>flops</a:t>
            </a:r>
            <a:r>
              <a:rPr lang="zh-CN" altLang="en-US"/>
              <a:t>低，那么在</a:t>
            </a:r>
            <a:r>
              <a:rPr lang="en-US" altLang="zh-CN"/>
              <a:t>int8</a:t>
            </a:r>
            <a:r>
              <a:rPr lang="zh-CN" altLang="en-US"/>
              <a:t>情况下的延迟同样很低。但是实施上并不是这样</a:t>
            </a:r>
            <a:r>
              <a:rPr lang="zh-CN" altLang="en-US"/>
              <a:t>的。</a:t>
            </a:r>
            <a:endParaRPr lang="zh-CN" altLang="en-US"/>
          </a:p>
          <a:p>
            <a:endParaRPr lang="zh-CN" altLang="en-US"/>
          </a:p>
          <a:p>
            <a:r>
              <a:rPr lang="zh-CN" altLang="en-US"/>
              <a:t>通过左边这张图我们可以看到，针对</a:t>
            </a:r>
            <a:r>
              <a:rPr lang="en-US" altLang="zh-CN"/>
              <a:t>efficientnet </a:t>
            </a:r>
            <a:r>
              <a:rPr lang="zh-CN" altLang="en-US"/>
              <a:t>和</a:t>
            </a:r>
            <a:r>
              <a:rPr lang="en-US" altLang="zh-CN"/>
              <a:t> resnet</a:t>
            </a:r>
            <a:r>
              <a:rPr lang="zh-CN" altLang="en-US"/>
              <a:t>这两个模型，尽管</a:t>
            </a:r>
            <a:r>
              <a:rPr lang="en-US" altLang="zh-CN"/>
              <a:t>resnet</a:t>
            </a:r>
            <a:r>
              <a:rPr lang="zh-CN" altLang="en-US"/>
              <a:t>的</a:t>
            </a:r>
            <a:r>
              <a:rPr lang="en-US" altLang="zh-CN"/>
              <a:t>latency</a:t>
            </a:r>
            <a:r>
              <a:rPr lang="zh-CN" altLang="en-US"/>
              <a:t>和</a:t>
            </a:r>
            <a:r>
              <a:rPr lang="en-US" altLang="zh-CN"/>
              <a:t>flops</a:t>
            </a:r>
            <a:r>
              <a:rPr lang="zh-CN" altLang="en-US"/>
              <a:t>都要比</a:t>
            </a:r>
            <a:r>
              <a:rPr lang="en-US" altLang="zh-CN"/>
              <a:t>efficientnet</a:t>
            </a:r>
            <a:r>
              <a:rPr lang="zh-CN" altLang="en-US"/>
              <a:t>大，但是量化后，</a:t>
            </a:r>
            <a:r>
              <a:rPr lang="en-US" altLang="zh-CN"/>
              <a:t>resnet18</a:t>
            </a:r>
            <a:r>
              <a:rPr lang="zh-CN" altLang="en-US"/>
              <a:t>的延迟都更小。</a:t>
            </a:r>
            <a:endParaRPr lang="zh-CN" altLang="en-US"/>
          </a:p>
          <a:p>
            <a:endParaRPr lang="zh-CN" altLang="en-US"/>
          </a:p>
          <a:p>
            <a:r>
              <a:rPr lang="zh-CN" altLang="en-US"/>
              <a:t>所以说</a:t>
            </a:r>
            <a:r>
              <a:rPr lang="en-US" altLang="zh-CN"/>
              <a:t>fp32</a:t>
            </a:r>
            <a:r>
              <a:rPr lang="zh-CN" altLang="en-US"/>
              <a:t>的</a:t>
            </a:r>
            <a:r>
              <a:rPr lang="en-US" altLang="zh-CN"/>
              <a:t>latency</a:t>
            </a:r>
            <a:r>
              <a:rPr lang="zh-CN" altLang="en-US"/>
              <a:t>和</a:t>
            </a:r>
            <a:r>
              <a:rPr lang="en-US" altLang="zh-CN"/>
              <a:t>flops</a:t>
            </a:r>
            <a:r>
              <a:rPr lang="zh-CN" altLang="en-US"/>
              <a:t>都不是很好的</a:t>
            </a:r>
            <a:r>
              <a:rPr lang="en-US" altLang="zh-CN"/>
              <a:t>indicator.</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观察</a:t>
            </a:r>
            <a:r>
              <a:rPr lang="en-US" altLang="zh-CN"/>
              <a:t>2</a:t>
            </a:r>
            <a:r>
              <a:rPr lang="zh-CN" altLang="en-US"/>
              <a:t>：算子的类型以及它的</a:t>
            </a:r>
            <a:r>
              <a:rPr lang="en-US" altLang="zh-CN"/>
              <a:t>configuration</a:t>
            </a:r>
            <a:r>
              <a:rPr lang="zh-CN" altLang="en-US"/>
              <a:t>能够显著地影响</a:t>
            </a:r>
            <a:r>
              <a:rPr lang="en-US" altLang="zh-CN"/>
              <a:t>int8</a:t>
            </a:r>
            <a:r>
              <a:rPr lang="zh-CN" altLang="en-US"/>
              <a:t>的</a:t>
            </a:r>
            <a:r>
              <a:rPr lang="en-US" altLang="zh-CN"/>
              <a:t>latency</a:t>
            </a:r>
            <a:endParaRPr lang="en-US" altLang="zh-CN"/>
          </a:p>
          <a:p>
            <a:endParaRPr lang="en-US" altLang="zh-CN"/>
          </a:p>
          <a:p>
            <a:r>
              <a:rPr lang="zh-CN" altLang="en-US"/>
              <a:t>在进行搜索的过程中，搜索空间通常都是由一些</a:t>
            </a:r>
            <a:r>
              <a:rPr lang="en-US" altLang="zh-CN"/>
              <a:t>block</a:t>
            </a:r>
            <a:r>
              <a:rPr lang="zh-CN" altLang="en-US"/>
              <a:t>构成的，常见的</a:t>
            </a:r>
            <a:r>
              <a:rPr lang="en-US" altLang="zh-CN"/>
              <a:t>block</a:t>
            </a:r>
            <a:r>
              <a:rPr lang="zh-CN" altLang="en-US"/>
              <a:t>包括卷积模块</a:t>
            </a:r>
            <a:r>
              <a:rPr lang="en-US" altLang="zh-CN"/>
              <a:t>  mbconv</a:t>
            </a:r>
            <a:r>
              <a:rPr lang="zh-CN" altLang="en-US"/>
              <a:t>等</a:t>
            </a:r>
            <a:r>
              <a:rPr lang="zh-CN" altLang="en-US"/>
              <a:t>等</a:t>
            </a:r>
            <a:endParaRPr lang="zh-CN" altLang="en-US"/>
          </a:p>
          <a:p>
            <a:endParaRPr lang="zh-CN" altLang="en-US"/>
          </a:p>
          <a:p>
            <a:r>
              <a:rPr lang="zh-CN" altLang="en-US"/>
              <a:t>卷积块的类型有很多，并且每一个卷积块在搜索的过程中有不同的超参数设置，包括：</a:t>
            </a:r>
            <a:r>
              <a:rPr lang="en-US" altLang="zh-CN"/>
              <a:t>kerne size, expansion ratio  </a:t>
            </a:r>
            <a:r>
              <a:rPr lang="zh-CN" altLang="en-US"/>
              <a:t>等等。</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作者通过实验发现，一些</a:t>
            </a:r>
            <a:r>
              <a:rPr lang="en-US" altLang="zh-CN"/>
              <a:t>block type</a:t>
            </a:r>
            <a:r>
              <a:rPr lang="zh-CN" altLang="en-US"/>
              <a:t>和</a:t>
            </a:r>
            <a:r>
              <a:rPr lang="en-US" altLang="zh-CN"/>
              <a:t> configuration </a:t>
            </a:r>
            <a:r>
              <a:rPr lang="zh-CN" altLang="en-US"/>
              <a:t>可能会出人意料地让</a:t>
            </a:r>
            <a:r>
              <a:rPr lang="en-US" altLang="zh-CN"/>
              <a:t>int8</a:t>
            </a:r>
            <a:r>
              <a:rPr lang="zh-CN" altLang="en-US"/>
              <a:t>推理的延迟更</a:t>
            </a:r>
            <a:r>
              <a:rPr lang="zh-CN" altLang="en-US"/>
              <a:t>大</a:t>
            </a:r>
            <a:endParaRPr lang="zh-CN" altLang="en-US"/>
          </a:p>
          <a:p>
            <a:endParaRPr lang="zh-CN" altLang="en-US"/>
          </a:p>
          <a:p>
            <a:r>
              <a:rPr lang="zh-CN" altLang="en-US"/>
              <a:t>如下面这张图所示，对于一些轻量化的算子，如</a:t>
            </a:r>
            <a:r>
              <a:rPr lang="en-US" altLang="zh-CN"/>
              <a:t> se hardswish swish</a:t>
            </a:r>
            <a:r>
              <a:rPr lang="zh-CN" altLang="en-US"/>
              <a:t>，在量化之后，其计算延迟甚至比</a:t>
            </a:r>
            <a:r>
              <a:rPr lang="en-US" altLang="zh-CN"/>
              <a:t>fp32</a:t>
            </a:r>
            <a:r>
              <a:rPr lang="zh-CN" altLang="en-US"/>
              <a:t>更大。</a:t>
            </a:r>
            <a:endParaRPr lang="zh-CN" altLang="en-US"/>
          </a:p>
          <a:p>
            <a:endParaRPr lang="zh-CN" altLang="en-US"/>
          </a:p>
          <a:p>
            <a:r>
              <a:rPr lang="zh-CN" altLang="en-US"/>
              <a:t>这主要是因为量化带来了额外的计算开销，如</a:t>
            </a:r>
            <a:r>
              <a:rPr lang="en-US" altLang="zh-CN"/>
              <a:t>fp32</a:t>
            </a:r>
            <a:r>
              <a:rPr lang="zh-CN" altLang="en-US"/>
              <a:t>和</a:t>
            </a:r>
            <a:r>
              <a:rPr lang="en-US" altLang="zh-CN"/>
              <a:t>int8</a:t>
            </a:r>
            <a:r>
              <a:rPr lang="zh-CN" altLang="en-US"/>
              <a:t>之间的转换开销，这些开销就可能抵消量化所带来的性能</a:t>
            </a:r>
            <a:r>
              <a:rPr lang="zh-CN" altLang="en-US"/>
              <a:t>增益。</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除了</a:t>
            </a:r>
            <a:r>
              <a:rPr lang="en-US" altLang="zh-CN"/>
              <a:t>blcok type</a:t>
            </a:r>
            <a:r>
              <a:rPr lang="zh-CN" altLang="en-US"/>
              <a:t>会影响量化的效率外，</a:t>
            </a:r>
            <a:r>
              <a:rPr lang="en-US" altLang="zh-CN"/>
              <a:t>configuration</a:t>
            </a:r>
            <a:r>
              <a:rPr lang="zh-CN" altLang="en-US"/>
              <a:t>的选择同样也会影响量化的</a:t>
            </a:r>
            <a:r>
              <a:rPr lang="zh-CN" altLang="en-US"/>
              <a:t>效率。</a:t>
            </a:r>
            <a:endParaRPr lang="zh-CN" altLang="en-US"/>
          </a:p>
          <a:p>
            <a:endParaRPr lang="zh-CN" altLang="en-US"/>
          </a:p>
          <a:p>
            <a:r>
              <a:rPr lang="zh-CN" altLang="en-US"/>
              <a:t>在搜索过程中，我们通常会搜索不同的通道数，如果搜索空间设置的通道搜索范围过小，我们就难以在该范围下找到一个最好的量化</a:t>
            </a:r>
            <a:r>
              <a:rPr lang="zh-CN" altLang="en-US"/>
              <a:t>模型。</a:t>
            </a:r>
            <a:endParaRPr lang="zh-CN" altLang="en-US"/>
          </a:p>
          <a:p>
            <a:endParaRPr lang="zh-CN" altLang="en-US"/>
          </a:p>
          <a:p>
            <a:r>
              <a:rPr lang="zh-CN" altLang="en-US"/>
              <a:t>如下面这张图琐事，</a:t>
            </a:r>
            <a:r>
              <a:rPr lang="en-US" altLang="zh-CN"/>
              <a:t>ofa search</a:t>
            </a:r>
            <a:r>
              <a:rPr lang="zh-CN" altLang="en-US"/>
              <a:t>中，由于搜索空间并没有和硬件适配，它不能得到最好的一个加速效果，而只能在其搜索空间下找到一个近似的</a:t>
            </a:r>
            <a:r>
              <a:rPr lang="zh-CN" altLang="en-US"/>
              <a:t>较优解。</a:t>
            </a:r>
            <a:endParaRPr lang="zh-CN" altLang="en-US"/>
          </a:p>
          <a:p>
            <a:endParaRPr lang="zh-CN" altLang="en-US"/>
          </a:p>
          <a:p>
            <a:r>
              <a:rPr lang="zh-CN" altLang="en-US"/>
              <a:t>相比之下，</a:t>
            </a:r>
            <a:r>
              <a:rPr lang="en-US" altLang="zh-CN"/>
              <a:t>spaceevo</a:t>
            </a:r>
            <a:r>
              <a:rPr lang="zh-CN" altLang="en-US"/>
              <a:t>就可以自动化搜索空间的设置，能够让</a:t>
            </a:r>
            <a:r>
              <a:rPr lang="en-US" altLang="zh-CN"/>
              <a:t>nas</a:t>
            </a:r>
            <a:r>
              <a:rPr lang="zh-CN" altLang="en-US"/>
              <a:t>能够找到最佳效率的输入输出</a:t>
            </a:r>
            <a:r>
              <a:rPr lang="zh-CN" altLang="en-US"/>
              <a:t>通道数。</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image" Target="../media/image1.pn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91.xml"/><Relationship Id="rId3" Type="http://schemas.openxmlformats.org/officeDocument/2006/relationships/image" Target="../media/image9.png"/><Relationship Id="rId2" Type="http://schemas.openxmlformats.org/officeDocument/2006/relationships/tags" Target="../tags/tag90.xml"/><Relationship Id="rId1" Type="http://schemas.openxmlformats.org/officeDocument/2006/relationships/tags" Target="../tags/tag89.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93.xml"/><Relationship Id="rId1" Type="http://schemas.openxmlformats.org/officeDocument/2006/relationships/tags" Target="../tags/tag9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96.xml"/><Relationship Id="rId3" Type="http://schemas.openxmlformats.org/officeDocument/2006/relationships/image" Target="../media/image11.png"/><Relationship Id="rId2" Type="http://schemas.openxmlformats.org/officeDocument/2006/relationships/tags" Target="../tags/tag95.xml"/><Relationship Id="rId1" Type="http://schemas.openxmlformats.org/officeDocument/2006/relationships/tags" Target="../tags/tag94.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99.xml"/><Relationship Id="rId3" Type="http://schemas.openxmlformats.org/officeDocument/2006/relationships/image" Target="../media/image12.png"/><Relationship Id="rId2" Type="http://schemas.openxmlformats.org/officeDocument/2006/relationships/tags" Target="../tags/tag98.xml"/><Relationship Id="rId1" Type="http://schemas.openxmlformats.org/officeDocument/2006/relationships/tags" Target="../tags/tag9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tags" Target="../tags/tag103.xml"/><Relationship Id="rId5" Type="http://schemas.openxmlformats.org/officeDocument/2006/relationships/image" Target="../media/image14.png"/><Relationship Id="rId4" Type="http://schemas.openxmlformats.org/officeDocument/2006/relationships/tags" Target="../tags/tag102.xml"/><Relationship Id="rId3" Type="http://schemas.openxmlformats.org/officeDocument/2006/relationships/image" Target="../media/image13.png"/><Relationship Id="rId2" Type="http://schemas.openxmlformats.org/officeDocument/2006/relationships/tags" Target="../tags/tag101.xml"/><Relationship Id="rId1" Type="http://schemas.openxmlformats.org/officeDocument/2006/relationships/tags" Target="../tags/tag100.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106.xml"/><Relationship Id="rId3" Type="http://schemas.openxmlformats.org/officeDocument/2006/relationships/image" Target="../media/image15.png"/><Relationship Id="rId2" Type="http://schemas.openxmlformats.org/officeDocument/2006/relationships/tags" Target="../tags/tag105.xml"/><Relationship Id="rId1" Type="http://schemas.openxmlformats.org/officeDocument/2006/relationships/tags" Target="../tags/tag104.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109.xml"/><Relationship Id="rId3" Type="http://schemas.openxmlformats.org/officeDocument/2006/relationships/image" Target="../media/image16.png"/><Relationship Id="rId2" Type="http://schemas.openxmlformats.org/officeDocument/2006/relationships/tags" Target="../tags/tag108.xml"/><Relationship Id="rId1" Type="http://schemas.openxmlformats.org/officeDocument/2006/relationships/tags" Target="../tags/tag107.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ags" Target="../tags/tag112.xml"/><Relationship Id="rId3" Type="http://schemas.openxmlformats.org/officeDocument/2006/relationships/image" Target="../media/image17.png"/><Relationship Id="rId2" Type="http://schemas.openxmlformats.org/officeDocument/2006/relationships/tags" Target="../tags/tag111.xml"/><Relationship Id="rId1" Type="http://schemas.openxmlformats.org/officeDocument/2006/relationships/tags" Target="../tags/tag110.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14.xml"/><Relationship Id="rId1" Type="http://schemas.openxmlformats.org/officeDocument/2006/relationships/tags" Target="../tags/tag113.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tags" Target="../tags/tag117.xml"/><Relationship Id="rId3" Type="http://schemas.openxmlformats.org/officeDocument/2006/relationships/image" Target="../media/image18.png"/><Relationship Id="rId2" Type="http://schemas.openxmlformats.org/officeDocument/2006/relationships/tags" Target="../tags/tag116.xml"/><Relationship Id="rId1" Type="http://schemas.openxmlformats.org/officeDocument/2006/relationships/tags" Target="../tags/tag11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120.xml"/><Relationship Id="rId3" Type="http://schemas.openxmlformats.org/officeDocument/2006/relationships/image" Target="../media/image19.png"/><Relationship Id="rId2" Type="http://schemas.openxmlformats.org/officeDocument/2006/relationships/tags" Target="../tags/tag119.xml"/><Relationship Id="rId1" Type="http://schemas.openxmlformats.org/officeDocument/2006/relationships/tags" Target="../tags/tag118.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ags" Target="../tags/tag124.xml"/><Relationship Id="rId5" Type="http://schemas.openxmlformats.org/officeDocument/2006/relationships/image" Target="../media/image21.png"/><Relationship Id="rId4" Type="http://schemas.openxmlformats.org/officeDocument/2006/relationships/tags" Target="../tags/tag123.xml"/><Relationship Id="rId3" Type="http://schemas.openxmlformats.org/officeDocument/2006/relationships/image" Target="../media/image20.png"/><Relationship Id="rId2" Type="http://schemas.openxmlformats.org/officeDocument/2006/relationships/tags" Target="../tags/tag122.xml"/><Relationship Id="rId1" Type="http://schemas.openxmlformats.org/officeDocument/2006/relationships/tags" Target="../tags/tag12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126.xml"/><Relationship Id="rId1" Type="http://schemas.openxmlformats.org/officeDocument/2006/relationships/tags" Target="../tags/tag12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7.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68.xml"/><Relationship Id="rId3" Type="http://schemas.openxmlformats.org/officeDocument/2006/relationships/image" Target="../media/image3.png"/><Relationship Id="rId2" Type="http://schemas.openxmlformats.org/officeDocument/2006/relationships/tags" Target="../tags/tag67.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70.xml"/><Relationship Id="rId2" Type="http://schemas.openxmlformats.org/officeDocument/2006/relationships/image" Target="../media/image4.png"/><Relationship Id="rId1" Type="http://schemas.openxmlformats.org/officeDocument/2006/relationships/tags" Target="../tags/tag69.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tags" Target="../tags/tag7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75.xml"/><Relationship Id="rId3" Type="http://schemas.openxmlformats.org/officeDocument/2006/relationships/image" Target="../media/image5.png"/><Relationship Id="rId2" Type="http://schemas.openxmlformats.org/officeDocument/2006/relationships/tags" Target="../tags/tag74.xml"/><Relationship Id="rId1" Type="http://schemas.openxmlformats.org/officeDocument/2006/relationships/tags" Target="../tags/tag73.xml"/></Relationships>
</file>

<file path=ppt/slides/_rels/slide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8.pn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media/image7.png"/><Relationship Id="rId4" Type="http://schemas.openxmlformats.org/officeDocument/2006/relationships/tags" Target="../tags/tag78.xml"/><Relationship Id="rId3" Type="http://schemas.openxmlformats.org/officeDocument/2006/relationships/image" Target="../media/image6.png"/><Relationship Id="rId2" Type="http://schemas.openxmlformats.org/officeDocument/2006/relationships/tags" Target="../tags/tag77.xml"/><Relationship Id="rId12" Type="http://schemas.openxmlformats.org/officeDocument/2006/relationships/notesSlide" Target="../notesSlides/notesSlide7.xml"/><Relationship Id="rId11" Type="http://schemas.openxmlformats.org/officeDocument/2006/relationships/slideLayout" Target="../slideLayouts/slideLayout1.xml"/><Relationship Id="rId10" Type="http://schemas.openxmlformats.org/officeDocument/2006/relationships/tags" Target="../tags/tag82.xml"/><Relationship Id="rId1" Type="http://schemas.openxmlformats.org/officeDocument/2006/relationships/tags" Target="../tags/tag76.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85.xml"/><Relationship Id="rId3" Type="http://schemas.openxmlformats.org/officeDocument/2006/relationships/image" Target="../media/image9.png"/><Relationship Id="rId2" Type="http://schemas.openxmlformats.org/officeDocument/2006/relationships/tags" Target="../tags/tag84.xml"/><Relationship Id="rId1" Type="http://schemas.openxmlformats.org/officeDocument/2006/relationships/tags" Target="../tags/tag83.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88.xml"/><Relationship Id="rId3" Type="http://schemas.openxmlformats.org/officeDocument/2006/relationships/image" Target="../media/image10.png"/><Relationship Id="rId2" Type="http://schemas.openxmlformats.org/officeDocument/2006/relationships/tags" Target="../tags/tag87.xml"/><Relationship Id="rId1" Type="http://schemas.openxmlformats.org/officeDocument/2006/relationships/tags" Target="../tags/tag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70" y="1688465"/>
            <a:ext cx="12141200" cy="1076325"/>
          </a:xfrm>
          <a:prstGeom prst="rect">
            <a:avLst/>
          </a:prstGeom>
          <a:noFill/>
        </p:spPr>
        <p:txBody>
          <a:bodyPr wrap="square" rtlCol="0" anchor="t">
            <a:spAutoFit/>
          </a:bodyPr>
          <a:p>
            <a:pPr algn="ctr"/>
            <a:r>
              <a:rPr lang="zh-CN" altLang="en-US" sz="3200" b="1">
                <a:latin typeface="Arial Rounded MT Bold" panose="020F0704030504030204" charset="0"/>
                <a:cs typeface="Arial Rounded MT Bold" panose="020F0704030504030204" charset="0"/>
              </a:rPr>
              <a:t>SpaceEvo: Hardware-Friendly Search Space </a:t>
            </a:r>
            <a:endParaRPr lang="zh-CN" altLang="en-US" sz="3200" b="1">
              <a:latin typeface="Arial Rounded MT Bold" panose="020F0704030504030204" charset="0"/>
              <a:cs typeface="Arial Rounded MT Bold" panose="020F0704030504030204" charset="0"/>
            </a:endParaRPr>
          </a:p>
          <a:p>
            <a:pPr algn="ctr"/>
            <a:r>
              <a:rPr lang="zh-CN" altLang="en-US" sz="3200" b="1">
                <a:latin typeface="Arial Rounded MT Bold" panose="020F0704030504030204" charset="0"/>
                <a:cs typeface="Arial Rounded MT Bold" panose="020F0704030504030204" charset="0"/>
              </a:rPr>
              <a:t>Design for Efficient INT8 Inference</a:t>
            </a:r>
            <a:endParaRPr lang="zh-CN" altLang="en-US" sz="3200" b="1">
              <a:latin typeface="Arial Rounded MT Bold" panose="020F0704030504030204" charset="0"/>
              <a:cs typeface="Arial Rounded MT Bold" panose="020F0704030504030204" charset="0"/>
            </a:endParaRPr>
          </a:p>
        </p:txBody>
      </p:sp>
      <p:sp>
        <p:nvSpPr>
          <p:cNvPr id="7" name="文本框 6"/>
          <p:cNvSpPr txBox="1"/>
          <p:nvPr/>
        </p:nvSpPr>
        <p:spPr>
          <a:xfrm>
            <a:off x="635" y="3002280"/>
            <a:ext cx="12191365" cy="368300"/>
          </a:xfrm>
          <a:prstGeom prst="rect">
            <a:avLst/>
          </a:prstGeom>
          <a:noFill/>
        </p:spPr>
        <p:txBody>
          <a:bodyPr wrap="square" rtlCol="0">
            <a:spAutoFit/>
          </a:bodyPr>
          <a:p>
            <a:pPr algn="ctr"/>
            <a:r>
              <a:rPr lang="en-US" altLang="zh-CN" b="1" i="1">
                <a:solidFill>
                  <a:srgbClr val="FF0000"/>
                </a:solidFill>
                <a:latin typeface="Arial Rounded MT Bold" panose="020F0704030504030204" charset="0"/>
                <a:ea typeface="微软雅黑" panose="020B0503020204020204" charset="-122"/>
                <a:cs typeface="Arial Rounded MT Bold" panose="020F0704030504030204" charset="0"/>
              </a:rPr>
              <a:t>ICCV’23</a:t>
            </a:r>
            <a:endParaRPr lang="en-US" altLang="zh-CN" b="1" i="1">
              <a:solidFill>
                <a:srgbClr val="FF0000"/>
              </a:solidFill>
              <a:latin typeface="Arial Rounded MT Bold" panose="020F0704030504030204" charset="0"/>
              <a:ea typeface="微软雅黑" panose="020B0503020204020204" charset="-122"/>
              <a:cs typeface="Arial Rounded MT Bold" panose="020F0704030504030204" charset="0"/>
            </a:endParaRPr>
          </a:p>
        </p:txBody>
      </p:sp>
      <p:pic>
        <p:nvPicPr>
          <p:cNvPr id="13" name="图片 12"/>
          <p:cNvPicPr>
            <a:picLocks noChangeAspect="1"/>
          </p:cNvPicPr>
          <p:nvPr>
            <p:custDataLst>
              <p:tags r:id="rId1"/>
            </p:custDataLst>
          </p:nvPr>
        </p:nvPicPr>
        <p:blipFill>
          <a:blip r:embed="rId2"/>
          <a:stretch>
            <a:fillRect/>
          </a:stretch>
        </p:blipFill>
        <p:spPr>
          <a:xfrm>
            <a:off x="1607820" y="3429000"/>
            <a:ext cx="9464040" cy="1059180"/>
          </a:xfrm>
          <a:prstGeom prst="rect">
            <a:avLst/>
          </a:prstGeom>
        </p:spPr>
      </p:pic>
      <p:sp>
        <p:nvSpPr>
          <p:cNvPr id="14" name="文本框 13"/>
          <p:cNvSpPr txBox="1"/>
          <p:nvPr/>
        </p:nvSpPr>
        <p:spPr>
          <a:xfrm>
            <a:off x="1270" y="4703445"/>
            <a:ext cx="12141835" cy="368300"/>
          </a:xfrm>
          <a:prstGeom prst="rect">
            <a:avLst/>
          </a:prstGeom>
          <a:noFill/>
        </p:spPr>
        <p:txBody>
          <a:bodyPr wrap="square" rtlCol="0">
            <a:spAutoFit/>
          </a:bodyPr>
          <a:p>
            <a:pPr indent="0" algn="ctr">
              <a:buFont typeface="Arial" panose="020B0604020202020204" pitchFamily="34" charset="0"/>
              <a:buNone/>
            </a:pPr>
            <a:r>
              <a:rPr lang="en-US" altLang="zh-CN" b="1" i="1">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rPr>
              <a:t>From Microsoft Research Asia</a:t>
            </a:r>
            <a:endParaRPr lang="en-US" altLang="zh-CN" b="1" i="1">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On-device Quantization Efficiency Analysis</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1321435" y="1203960"/>
            <a:ext cx="10015220" cy="398780"/>
          </a:xfrm>
          <a:prstGeom prst="rect">
            <a:avLst/>
          </a:prstGeom>
          <a:noFill/>
        </p:spPr>
        <p:txBody>
          <a:bodyPr wrap="square" rtlCol="0">
            <a:spAutoFit/>
          </a:bodyPr>
          <a:p>
            <a:pPr indent="0">
              <a:lnSpc>
                <a:spcPct val="100000"/>
              </a:lnSpc>
              <a:buFont typeface="Arial" panose="020B0604020202020204" pitchFamily="34" charset="0"/>
              <a:buNone/>
            </a:pPr>
            <a:r>
              <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What factors lead to current NAS search space quantization unfriendly issue?</a:t>
            </a:r>
            <a:endPar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3" name="文本框 2"/>
          <p:cNvSpPr txBox="1"/>
          <p:nvPr/>
        </p:nvSpPr>
        <p:spPr>
          <a:xfrm>
            <a:off x="1321435" y="1670685"/>
            <a:ext cx="10471785" cy="368300"/>
          </a:xfrm>
          <a:prstGeom prst="rect">
            <a:avLst/>
          </a:prstGeom>
          <a:noFill/>
        </p:spPr>
        <p:txBody>
          <a:bodyPr wrap="square" rtlCol="0">
            <a:spAutoFit/>
          </a:bodyPr>
          <a:p>
            <a:pPr indent="0">
              <a:lnSpc>
                <a:spcPct val="100000"/>
              </a:lnSpc>
              <a:buFont typeface="Arial" panose="020B0604020202020204" pitchFamily="34" charset="0"/>
              <a:buNone/>
            </a:pPr>
            <a:r>
              <a:rPr lang="en-US" altLang="zh-CN"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Observation 3: Quantization-friendly settings are diverse and contradictory across devices</a:t>
            </a:r>
            <a:endParaRPr lang="en-US" altLang="zh-CN"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4" name="文本框 3"/>
          <p:cNvSpPr txBox="1"/>
          <p:nvPr/>
        </p:nvSpPr>
        <p:spPr>
          <a:xfrm>
            <a:off x="1321435" y="2240280"/>
            <a:ext cx="10596880" cy="423545"/>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The quantization-friendly operators are different and can be contradictory on diverse devices.</a:t>
            </a:r>
            <a:endPar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12" name="文本框 11"/>
          <p:cNvSpPr txBox="1"/>
          <p:nvPr/>
        </p:nvSpPr>
        <p:spPr>
          <a:xfrm>
            <a:off x="4653915" y="3129280"/>
            <a:ext cx="6096000" cy="755650"/>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Quantization speedups are highly dependent on the inference engines and hardware</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6" name="图片 5"/>
          <p:cNvPicPr>
            <a:picLocks noChangeAspect="1"/>
          </p:cNvPicPr>
          <p:nvPr>
            <p:custDataLst>
              <p:tags r:id="rId2"/>
            </p:custDataLst>
          </p:nvPr>
        </p:nvPicPr>
        <p:blipFill>
          <a:blip r:embed="rId3"/>
          <a:stretch>
            <a:fillRect/>
          </a:stretch>
        </p:blipFill>
        <p:spPr>
          <a:xfrm>
            <a:off x="916305" y="2573655"/>
            <a:ext cx="3505200" cy="3413760"/>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On-device Quantization Efficiency Analysis</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1321435" y="1203960"/>
            <a:ext cx="10015220" cy="398780"/>
          </a:xfrm>
          <a:prstGeom prst="rect">
            <a:avLst/>
          </a:prstGeom>
          <a:noFill/>
        </p:spPr>
        <p:txBody>
          <a:bodyPr wrap="square" rtlCol="0">
            <a:spAutoFit/>
          </a:bodyPr>
          <a:p>
            <a:pPr indent="0">
              <a:lnSpc>
                <a:spcPct val="100000"/>
              </a:lnSpc>
              <a:buFont typeface="Arial" panose="020B0604020202020204" pitchFamily="34" charset="0"/>
              <a:buNone/>
            </a:pPr>
            <a:r>
              <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What factors lead to current NAS search space quantization unfriendly issue?</a:t>
            </a:r>
            <a:endPar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3" name="文本框 2"/>
          <p:cNvSpPr txBox="1"/>
          <p:nvPr/>
        </p:nvSpPr>
        <p:spPr>
          <a:xfrm>
            <a:off x="1321435" y="1670685"/>
            <a:ext cx="10503535" cy="1450340"/>
          </a:xfrm>
          <a:prstGeom prst="rect">
            <a:avLst/>
          </a:prstGeom>
          <a:noFill/>
        </p:spPr>
        <p:txBody>
          <a:bodyPr wrap="square" rtlCol="0">
            <a:spAutoFit/>
          </a:bodyPr>
          <a:p>
            <a:pPr indent="0">
              <a:lnSpc>
                <a:spcPct val="130000"/>
              </a:lnSpc>
              <a:buFont typeface="Arial" panose="020B0604020202020204" pitchFamily="34" charset="0"/>
              <a:buNone/>
            </a:pPr>
            <a:r>
              <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Observation 1: FP32 latency and FLOPs are not good indicators of INT8 latency</a:t>
            </a:r>
            <a:endPar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endParaRPr>
          </a:p>
          <a:p>
            <a:pPr indent="0">
              <a:lnSpc>
                <a:spcPct val="130000"/>
              </a:lnSpc>
              <a:buFont typeface="Arial" panose="020B0604020202020204" pitchFamily="34" charset="0"/>
              <a:buNone/>
            </a:pPr>
            <a:r>
              <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sym typeface="+mn-ea"/>
              </a:rPr>
              <a:t>Observation 2: The choices of operators' types and configurations greatly impact the INT8 latency</a:t>
            </a:r>
            <a:endPar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sym typeface="+mn-ea"/>
            </a:endParaRPr>
          </a:p>
          <a:p>
            <a:pPr indent="0">
              <a:lnSpc>
                <a:spcPct val="130000"/>
              </a:lnSpc>
              <a:buFont typeface="Arial" panose="020B0604020202020204" pitchFamily="34" charset="0"/>
              <a:buNone/>
            </a:pPr>
            <a:r>
              <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Observation 3: Quantization-friendly settings are diverse and contradictory across devices</a:t>
            </a:r>
            <a:endPar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endParaRPr>
          </a:p>
          <a:p>
            <a:pPr indent="0">
              <a:lnSpc>
                <a:spcPct val="130000"/>
              </a:lnSpc>
              <a:buFont typeface="Arial" panose="020B0604020202020204" pitchFamily="34" charset="0"/>
              <a:buNone/>
            </a:pPr>
            <a:endPar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11" name="文本框 10"/>
          <p:cNvSpPr txBox="1"/>
          <p:nvPr/>
        </p:nvSpPr>
        <p:spPr>
          <a:xfrm>
            <a:off x="1370965" y="3279140"/>
            <a:ext cx="10038715" cy="829945"/>
          </a:xfrm>
          <a:prstGeom prst="rect">
            <a:avLst/>
          </a:prstGeom>
          <a:noFill/>
        </p:spPr>
        <p:txBody>
          <a:bodyPr wrap="square" rtlCol="0">
            <a:spAutoFit/>
          </a:bodyPr>
          <a:p>
            <a:pPr indent="0">
              <a:lnSpc>
                <a:spcPct val="120000"/>
              </a:lnSpc>
              <a:buFont typeface="Arial" panose="020B0604020202020204" pitchFamily="34" charset="0"/>
              <a:buNone/>
            </a:pPr>
            <a:r>
              <a:rPr lang="en-US" altLang="zh-CN" sz="2000"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There is no single structure (block types in a model) that is optimal for quantization on all hardware</a:t>
            </a:r>
            <a:endParaRPr lang="en-US" altLang="zh-CN" sz="2000"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12" name="文本框 11"/>
          <p:cNvSpPr txBox="1"/>
          <p:nvPr/>
        </p:nvSpPr>
        <p:spPr>
          <a:xfrm>
            <a:off x="1466215" y="4495165"/>
            <a:ext cx="9725025" cy="1568450"/>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sz="2000">
                <a:solidFill>
                  <a:schemeClr val="tx1"/>
                </a:solidFill>
                <a:latin typeface="Arial Rounded MT Bold" panose="020F0704030504030204" charset="0"/>
                <a:ea typeface="微软雅黑" panose="020B0503020204020204" charset="-122"/>
                <a:cs typeface="Arial Rounded MT Bold" panose="020F0704030504030204" charset="0"/>
              </a:rPr>
              <a:t>Design a </a:t>
            </a:r>
            <a:r>
              <a:rPr lang="en-US" altLang="zh-CN" sz="2000" b="1" i="1">
                <a:solidFill>
                  <a:schemeClr val="accent4">
                    <a:lumMod val="50000"/>
                  </a:schemeClr>
                </a:solidFill>
                <a:latin typeface="Arial Rounded MT Bold" panose="020F0704030504030204" charset="0"/>
                <a:ea typeface="微软雅黑" panose="020B0503020204020204" charset="-122"/>
                <a:cs typeface="Arial Rounded MT Bold" panose="020F0704030504030204" charset="0"/>
              </a:rPr>
              <a:t>specialized quantization-friendly search space</a:t>
            </a:r>
            <a:r>
              <a:rPr lang="en-US" altLang="zh-CN" sz="2000">
                <a:solidFill>
                  <a:schemeClr val="tx1"/>
                </a:solidFill>
                <a:latin typeface="Arial Rounded MT Bold" panose="020F0704030504030204" charset="0"/>
                <a:ea typeface="微软雅黑" panose="020B0503020204020204" charset="-122"/>
                <a:cs typeface="Arial Rounded MT Bold" panose="020F0704030504030204" charset="0"/>
              </a:rPr>
              <a:t>  for each hardware. </a:t>
            </a:r>
            <a:endParaRPr lang="en-US" altLang="zh-CN" sz="2000">
              <a:solidFill>
                <a:schemeClr val="tx1"/>
              </a:solidFill>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endParaRPr lang="en-US" altLang="zh-CN" sz="2000">
              <a:solidFill>
                <a:schemeClr val="tx1"/>
              </a:solidFill>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en-US" altLang="zh-CN" sz="2000">
                <a:solidFill>
                  <a:schemeClr val="tx1"/>
                </a:solidFill>
                <a:latin typeface="Arial Rounded MT Bold" panose="020F0704030504030204" charset="0"/>
                <a:ea typeface="微软雅黑" panose="020B0503020204020204" charset="-122"/>
                <a:cs typeface="Arial Rounded MT Bold" panose="020F0704030504030204" charset="0"/>
              </a:rPr>
              <a:t>Each search space is tailored to the unique characteristics of the hardware and includes an optimal structure with elastic depths, widths, and kernel sizes.</a:t>
            </a:r>
            <a:endParaRPr lang="en-US" altLang="zh-CN" sz="2000">
              <a:solidFill>
                <a:schemeClr val="tx1"/>
              </a:solidFill>
              <a:latin typeface="Arial Rounded MT Bold" panose="020F0704030504030204" charset="0"/>
              <a:ea typeface="微软雅黑" panose="020B0503020204020204" charset="-122"/>
              <a:cs typeface="Arial Rounded MT Bold" panose="020F0704030504030204" charset="0"/>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Methodology</a:t>
            </a:r>
            <a:endParaRPr lang="en-US" altLang="zh-CN" sz="2000" b="1">
              <a:latin typeface="Arial Rounded MT Bold" panose="020F0704030504030204" charset="0"/>
              <a:ea typeface="微软雅黑" panose="020B0503020204020204" charset="-122"/>
              <a:cs typeface="Arial Rounded MT Bold" panose="020F0704030504030204" charset="0"/>
            </a:endParaRPr>
          </a:p>
        </p:txBody>
      </p:sp>
      <p:sp>
        <p:nvSpPr>
          <p:cNvPr id="9" name="文本框 8"/>
          <p:cNvSpPr txBox="1"/>
          <p:nvPr/>
        </p:nvSpPr>
        <p:spPr>
          <a:xfrm>
            <a:off x="543560" y="1138555"/>
            <a:ext cx="4064000" cy="423545"/>
          </a:xfrm>
          <a:prstGeom prst="rect">
            <a:avLst/>
          </a:prstGeom>
          <a:noFill/>
        </p:spPr>
        <p:txBody>
          <a:bodyPr wrap="square" rtlCol="0">
            <a:spAutoFit/>
          </a:bodyPr>
          <a:p>
            <a:pPr indent="0">
              <a:lnSpc>
                <a:spcPct val="120000"/>
              </a:lnSpc>
              <a:buFont typeface="Arial" panose="020B0604020202020204" pitchFamily="34" charset="0"/>
              <a:buNone/>
            </a:pPr>
            <a:r>
              <a:rPr lang="en-US" altLang="zh-CN" b="1">
                <a:latin typeface="Arial Rounded MT Bold" panose="020F0704030504030204" charset="0"/>
                <a:ea typeface="微软雅黑" panose="020B0503020204020204" charset="-122"/>
                <a:cs typeface="Arial Rounded MT Bold" panose="020F0704030504030204" charset="0"/>
              </a:rPr>
              <a:t>Core design concept</a:t>
            </a:r>
            <a:endParaRPr lang="en-US" altLang="zh-CN" b="1">
              <a:latin typeface="Arial Rounded MT Bold" panose="020F0704030504030204" charset="0"/>
              <a:ea typeface="微软雅黑" panose="020B0503020204020204" charset="-122"/>
              <a:cs typeface="Arial Rounded MT Bold" panose="020F0704030504030204" charset="0"/>
            </a:endParaRPr>
          </a:p>
        </p:txBody>
      </p:sp>
      <p:sp>
        <p:nvSpPr>
          <p:cNvPr id="10" name="文本框 9"/>
          <p:cNvSpPr txBox="1"/>
          <p:nvPr/>
        </p:nvSpPr>
        <p:spPr>
          <a:xfrm>
            <a:off x="1251585" y="1826895"/>
            <a:ext cx="10271760" cy="2748280"/>
          </a:xfrm>
          <a:prstGeom prst="rect">
            <a:avLst/>
          </a:prstGeom>
          <a:noFill/>
        </p:spPr>
        <p:txBody>
          <a:bodyPr wrap="square" rtlCol="0">
            <a:spAutoFit/>
          </a:bodyPr>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Different from architecture search, where the goal is to </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find the single best model from the space</a:t>
            </a:r>
            <a:endPar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we aim to find the</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 </a:t>
            </a:r>
            <a:r>
              <a:rPr lang="en-US" altLang="zh-CN"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best search space</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 </a:t>
            </a:r>
            <a:r>
              <a:rPr lang="en-US" altLang="zh-CN">
                <a:latin typeface="Arial Rounded MT Bold" panose="020F0704030504030204" charset="0"/>
                <a:ea typeface="微软雅黑" panose="020B0503020204020204" charset="-122"/>
                <a:cs typeface="Arial Rounded MT Bold" panose="020F0704030504030204" charset="0"/>
              </a:rPr>
              <a:t>from lots of</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 </a:t>
            </a:r>
            <a:r>
              <a:rPr lang="en-US" altLang="zh-CN"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all kinds of search spaces </a:t>
            </a:r>
            <a:r>
              <a:rPr lang="en-US" altLang="zh-CN"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(hyperspace)</a:t>
            </a:r>
            <a:endParaRPr lang="en-US" altLang="zh-CN"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a:p>
            <a:pPr marL="742950" lvl="1" indent="-285750">
              <a:lnSpc>
                <a:spcPct val="120000"/>
              </a:lnSpc>
              <a:buFont typeface="Arial" panose="020B0604020202020204" pitchFamily="34" charset="0"/>
              <a:buChar char="•"/>
            </a:pPr>
            <a:r>
              <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不同于神经网络搜索在一个搜索空间中找到最好的</a:t>
            </a:r>
            <a:r>
              <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模型</a:t>
            </a:r>
            <a:endPar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a:p>
            <a:pPr marL="742950" lvl="1" indent="-285750">
              <a:lnSpc>
                <a:spcPct val="120000"/>
              </a:lnSpc>
              <a:buFont typeface="Arial" panose="020B0604020202020204" pitchFamily="34" charset="0"/>
              <a:buChar char="•"/>
            </a:pPr>
            <a:r>
              <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我们的目标是在一个不同搜索空间组成的更大的搜索空间（</a:t>
            </a:r>
            <a:r>
              <a:rPr lang="en-US" altLang="zh-CN"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hyperspace</a:t>
            </a:r>
            <a:r>
              <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）中，找到最好的一个搜索空间作为量化模型</a:t>
            </a:r>
            <a:r>
              <a:rPr lang="en-US" altLang="zh-CN"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NAS</a:t>
            </a:r>
            <a:r>
              <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的搜索</a:t>
            </a:r>
            <a:r>
              <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空间。</a:t>
            </a:r>
            <a:endPar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a:p>
            <a:pPr marL="742950" lvl="1" indent="-285750">
              <a:lnSpc>
                <a:spcPct val="120000"/>
              </a:lnSpc>
              <a:buFont typeface="Arial" panose="020B0604020202020204" pitchFamily="34" charset="0"/>
              <a:buChar char="•"/>
            </a:pPr>
            <a:endPar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endParaRPr lang="zh-CN" altLang="en-US" b="1">
              <a:latin typeface="Arial Rounded MT Bold" panose="020F0704030504030204" charset="0"/>
              <a:ea typeface="微软雅黑" panose="020B0503020204020204" charset="-122"/>
              <a:cs typeface="Arial Rounded MT Bold" panose="020F0704030504030204" charset="0"/>
            </a:endParaRPr>
          </a:p>
        </p:txBody>
      </p:sp>
      <p:pic>
        <p:nvPicPr>
          <p:cNvPr id="107" name="图片 106"/>
          <p:cNvPicPr/>
          <p:nvPr>
            <p:custDataLst>
              <p:tags r:id="rId2"/>
            </p:custDataLst>
          </p:nvPr>
        </p:nvPicPr>
        <p:blipFill>
          <a:blip r:embed="rId3"/>
          <a:stretch>
            <a:fillRect/>
          </a:stretch>
        </p:blipFill>
        <p:spPr>
          <a:xfrm>
            <a:off x="6858000" y="3996690"/>
            <a:ext cx="4242435" cy="2190750"/>
          </a:xfrm>
          <a:prstGeom prst="rect">
            <a:avLst/>
          </a:prstGeom>
          <a:noFill/>
          <a:ln w="9525">
            <a:noFill/>
          </a:ln>
        </p:spPr>
      </p:pic>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Methodology</a:t>
            </a:r>
            <a:endParaRPr lang="en-US" altLang="zh-CN" sz="2000" b="1">
              <a:latin typeface="Arial Rounded MT Bold" panose="020F0704030504030204" charset="0"/>
              <a:ea typeface="微软雅黑" panose="020B0503020204020204" charset="-122"/>
              <a:cs typeface="Arial Rounded MT Bold" panose="020F0704030504030204" charset="0"/>
            </a:endParaRPr>
          </a:p>
        </p:txBody>
      </p:sp>
      <p:sp>
        <p:nvSpPr>
          <p:cNvPr id="9" name="文本框 8"/>
          <p:cNvSpPr txBox="1"/>
          <p:nvPr/>
        </p:nvSpPr>
        <p:spPr>
          <a:xfrm>
            <a:off x="543560" y="1136015"/>
            <a:ext cx="10635615" cy="755650"/>
          </a:xfrm>
          <a:prstGeom prst="rect">
            <a:avLst/>
          </a:prstGeom>
          <a:noFill/>
        </p:spPr>
        <p:txBody>
          <a:bodyPr wrap="square" rtlCol="0">
            <a:spAutoFit/>
          </a:bodyPr>
          <a:p>
            <a:pPr indent="0">
              <a:lnSpc>
                <a:spcPct val="120000"/>
              </a:lnSpc>
              <a:buFont typeface="Arial" panose="020B0604020202020204" pitchFamily="34" charset="0"/>
              <a:buNone/>
            </a:pPr>
            <a:r>
              <a:rPr lang="en-US" altLang="zh-CN" b="1">
                <a:latin typeface="Arial Rounded MT Bold" panose="020F0704030504030204" charset="0"/>
                <a:ea typeface="微软雅黑" panose="020B0503020204020204" charset="-122"/>
                <a:cs typeface="Arial Rounded MT Bold" panose="020F0704030504030204" charset="0"/>
              </a:rPr>
              <a:t>Search Space Quality Score —— </a:t>
            </a:r>
            <a:r>
              <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如何评价</a:t>
            </a:r>
            <a:r>
              <a:rPr lang="en-US" altLang="zh-CN"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hyperspace</a:t>
            </a:r>
            <a:r>
              <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中的每一个</a:t>
            </a:r>
            <a:r>
              <a:rPr lang="en-US" altLang="zh-CN"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search space</a:t>
            </a:r>
            <a:r>
              <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的好坏？</a:t>
            </a:r>
            <a:endPar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endParaRPr lang="zh-CN" altLang="en-US" b="1" i="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4" name="文本框 3"/>
          <p:cNvSpPr txBox="1"/>
          <p:nvPr/>
        </p:nvSpPr>
        <p:spPr>
          <a:xfrm>
            <a:off x="543560" y="1797050"/>
            <a:ext cx="6096000" cy="423545"/>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Latency-aware space quality of Q-T score.</a:t>
            </a:r>
            <a:endParaRPr lang="en-US" altLang="zh-CN">
              <a:latin typeface="Arial Rounded MT Bold" panose="020F0704030504030204" charset="0"/>
              <a:ea typeface="微软雅黑" panose="020B0503020204020204" charset="-122"/>
              <a:cs typeface="Arial Rounded MT Bold" panose="020F0704030504030204" charset="0"/>
            </a:endParaRPr>
          </a:p>
        </p:txBody>
      </p:sp>
      <p:sp>
        <p:nvSpPr>
          <p:cNvPr id="7" name="文本框 6"/>
          <p:cNvSpPr txBox="1"/>
          <p:nvPr/>
        </p:nvSpPr>
        <p:spPr>
          <a:xfrm>
            <a:off x="543560" y="2342515"/>
            <a:ext cx="10862945" cy="2547620"/>
          </a:xfrm>
          <a:prstGeom prst="rect">
            <a:avLst/>
          </a:prstGeom>
          <a:noFill/>
        </p:spPr>
        <p:txBody>
          <a:bodyPr wrap="square" rtlCol="0" anchor="t">
            <a:no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Treat a space with good quality if its best searched subnets achieve optimal quantized accuracy under latency constraints T.</a:t>
            </a:r>
            <a:endParaRPr lang="en-US" altLang="zh-CN">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zh-CN" altLang="en-US" b="1">
                <a:latin typeface="Arial Rounded MT Bold" panose="020F0704030504030204" charset="0"/>
                <a:ea typeface="微软雅黑" panose="020B0503020204020204" charset="-122"/>
                <a:cs typeface="Arial Rounded MT Bold" panose="020F0704030504030204" charset="0"/>
              </a:rPr>
              <a:t>如果说一个</a:t>
            </a:r>
            <a:r>
              <a:rPr lang="en-US" altLang="zh-CN" b="1">
                <a:latin typeface="Arial Rounded MT Bold" panose="020F0704030504030204" charset="0"/>
                <a:ea typeface="微软雅黑" panose="020B0503020204020204" charset="-122"/>
                <a:cs typeface="Arial Rounded MT Bold" panose="020F0704030504030204" charset="0"/>
              </a:rPr>
              <a:t>search space </a:t>
            </a:r>
            <a:r>
              <a:rPr lang="zh-CN" altLang="en-US" b="1">
                <a:latin typeface="Arial Rounded MT Bold" panose="020F0704030504030204" charset="0"/>
                <a:ea typeface="微软雅黑" panose="020B0503020204020204" charset="-122"/>
                <a:cs typeface="Arial Rounded MT Bold" panose="020F0704030504030204" charset="0"/>
              </a:rPr>
              <a:t>中最好的那个</a:t>
            </a:r>
            <a:r>
              <a:rPr lang="en-US" altLang="zh-CN" b="1">
                <a:latin typeface="Arial Rounded MT Bold" panose="020F0704030504030204" charset="0"/>
                <a:ea typeface="微软雅黑" panose="020B0503020204020204" charset="-122"/>
                <a:cs typeface="Arial Rounded MT Bold" panose="020F0704030504030204" charset="0"/>
              </a:rPr>
              <a:t>subnet</a:t>
            </a:r>
            <a:r>
              <a:rPr lang="zh-CN" altLang="en-US" b="1">
                <a:latin typeface="Arial Rounded MT Bold" panose="020F0704030504030204" charset="0"/>
                <a:ea typeface="微软雅黑" panose="020B0503020204020204" charset="-122"/>
                <a:cs typeface="Arial Rounded MT Bold" panose="020F0704030504030204" charset="0"/>
              </a:rPr>
              <a:t>在延迟限制下达到了最佳的量化精度，那么我们认为这样一个</a:t>
            </a:r>
            <a:r>
              <a:rPr lang="en-US" altLang="zh-CN" b="1">
                <a:latin typeface="Arial Rounded MT Bold" panose="020F0704030504030204" charset="0"/>
                <a:ea typeface="微软雅黑" panose="020B0503020204020204" charset="-122"/>
                <a:cs typeface="Arial Rounded MT Bold" panose="020F0704030504030204" charset="0"/>
              </a:rPr>
              <a:t>search space </a:t>
            </a:r>
            <a:r>
              <a:rPr lang="zh-CN" altLang="en-US" b="1">
                <a:latin typeface="Arial Rounded MT Bold" panose="020F0704030504030204" charset="0"/>
                <a:ea typeface="微软雅黑" panose="020B0503020204020204" charset="-122"/>
                <a:cs typeface="Arial Rounded MT Bold" panose="020F0704030504030204" charset="0"/>
              </a:rPr>
              <a:t>是好的</a:t>
            </a:r>
            <a:endParaRPr lang="zh-CN" altLang="en-US" b="1">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endParaRPr lang="zh-CN" altLang="en-US" b="1">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zh-CN" altLang="en-US" b="1">
                <a:latin typeface="Arial Rounded MT Bold" panose="020F0704030504030204" charset="0"/>
                <a:ea typeface="微软雅黑" panose="020B0503020204020204" charset="-122"/>
                <a:cs typeface="Arial Rounded MT Bold" panose="020F0704030504030204" charset="0"/>
              </a:rPr>
              <a:t>用</a:t>
            </a:r>
            <a:r>
              <a:rPr lang="en-US" altLang="zh-CN" b="1">
                <a:latin typeface="Arial Rounded MT Bold" panose="020F0704030504030204" charset="0"/>
                <a:ea typeface="微软雅黑" panose="020B0503020204020204" charset="-122"/>
                <a:cs typeface="Arial Rounded MT Bold" panose="020F0704030504030204" charset="0"/>
              </a:rPr>
              <a:t>Q-T Score </a:t>
            </a:r>
            <a:r>
              <a:rPr lang="zh-CN" altLang="en-US" b="1">
                <a:latin typeface="Arial Rounded MT Bold" panose="020F0704030504030204" charset="0"/>
                <a:ea typeface="微软雅黑" panose="020B0503020204020204" charset="-122"/>
                <a:cs typeface="Arial Rounded MT Bold" panose="020F0704030504030204" charset="0"/>
              </a:rPr>
              <a:t>来描述一个</a:t>
            </a:r>
            <a:r>
              <a:rPr lang="en-US" altLang="zh-CN" b="1">
                <a:latin typeface="Arial Rounded MT Bold" panose="020F0704030504030204" charset="0"/>
                <a:ea typeface="微软雅黑" panose="020B0503020204020204" charset="-122"/>
                <a:cs typeface="Arial Rounded MT Bold" panose="020F0704030504030204" charset="0"/>
              </a:rPr>
              <a:t>search space </a:t>
            </a:r>
            <a:r>
              <a:rPr lang="zh-CN" altLang="en-US" b="1">
                <a:latin typeface="Arial Rounded MT Bold" panose="020F0704030504030204" charset="0"/>
                <a:ea typeface="微软雅黑" panose="020B0503020204020204" charset="-122"/>
                <a:cs typeface="Arial Rounded MT Bold" panose="020F0704030504030204" charset="0"/>
              </a:rPr>
              <a:t>的</a:t>
            </a:r>
            <a:r>
              <a:rPr lang="zh-CN" altLang="en-US" b="1">
                <a:latin typeface="Arial Rounded MT Bold" panose="020F0704030504030204" charset="0"/>
                <a:ea typeface="微软雅黑" panose="020B0503020204020204" charset="-122"/>
                <a:cs typeface="Arial Rounded MT Bold" panose="020F0704030504030204" charset="0"/>
              </a:rPr>
              <a:t>好坏</a:t>
            </a:r>
            <a:endParaRPr lang="zh-CN" altLang="en-US" b="1">
              <a:latin typeface="Arial Rounded MT Bold" panose="020F0704030504030204" charset="0"/>
              <a:ea typeface="微软雅黑" panose="020B0503020204020204" charset="-122"/>
              <a:cs typeface="Arial Rounded MT Bold" panose="020F0704030504030204" charset="0"/>
            </a:endParaRPr>
          </a:p>
        </p:txBody>
      </p:sp>
      <p:sp>
        <p:nvSpPr>
          <p:cNvPr id="12" name="文本框 11"/>
          <p:cNvSpPr txBox="1"/>
          <p:nvPr/>
        </p:nvSpPr>
        <p:spPr>
          <a:xfrm>
            <a:off x="455295" y="5149850"/>
            <a:ext cx="11868785" cy="1419860"/>
          </a:xfrm>
          <a:prstGeom prst="rect">
            <a:avLst/>
          </a:prstGeom>
          <a:noFill/>
        </p:spPr>
        <p:txBody>
          <a:bodyPr wrap="square" rtlCol="0">
            <a:spAutoFit/>
          </a:bodyPr>
          <a:p>
            <a:pPr indent="0">
              <a:lnSpc>
                <a:spcPct val="120000"/>
              </a:lnSpc>
              <a:buFont typeface="Arial" panose="020B0604020202020204" pitchFamily="34" charset="0"/>
              <a:buNone/>
            </a:pPr>
            <a:r>
              <a:rPr lang="en-US" altLang="zh-CN" b="1">
                <a:latin typeface="Arial Rounded MT Bold" panose="020F0704030504030204" charset="0"/>
                <a:ea typeface="微软雅黑" panose="020B0503020204020204" charset="-122"/>
                <a:cs typeface="Arial Rounded MT Bold" panose="020F0704030504030204" charset="0"/>
              </a:rPr>
              <a:t>α</a:t>
            </a:r>
            <a:r>
              <a:rPr lang="zh-CN" altLang="en-US" b="1">
                <a:latin typeface="Arial Rounded MT Bold" panose="020F0704030504030204" charset="0"/>
                <a:ea typeface="微软雅黑" panose="020B0503020204020204" charset="-122"/>
                <a:cs typeface="Arial Rounded MT Bold" panose="020F0704030504030204" charset="0"/>
              </a:rPr>
              <a:t>是搜索空间中最佳的</a:t>
            </a:r>
            <a:r>
              <a:rPr lang="en-US" altLang="zh-CN" b="1">
                <a:latin typeface="Arial Rounded MT Bold" panose="020F0704030504030204" charset="0"/>
                <a:ea typeface="微软雅黑" panose="020B0503020204020204" charset="-122"/>
                <a:cs typeface="Arial Rounded MT Bold" panose="020F0704030504030204" charset="0"/>
              </a:rPr>
              <a:t>subnet</a:t>
            </a:r>
            <a:endParaRPr lang="en-US" altLang="zh-CN" b="1">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en-US" altLang="zh-CN" b="1">
                <a:latin typeface="Arial Rounded MT Bold" panose="020F0704030504030204" charset="0"/>
                <a:ea typeface="微软雅黑" panose="020B0503020204020204" charset="-122"/>
                <a:cs typeface="Arial Rounded MT Bold" panose="020F0704030504030204" charset="0"/>
              </a:rPr>
              <a:t>Acc_int8(α)</a:t>
            </a:r>
            <a:r>
              <a:rPr lang="zh-CN" altLang="en-US" b="1">
                <a:latin typeface="Arial Rounded MT Bold" panose="020F0704030504030204" charset="0"/>
                <a:ea typeface="微软雅黑" panose="020B0503020204020204" charset="-122"/>
                <a:cs typeface="Arial Rounded MT Bold" panose="020F0704030504030204" charset="0"/>
              </a:rPr>
              <a:t>是top-1 quantized accuracy evaluated on ImageNet validation set</a:t>
            </a:r>
            <a:endParaRPr lang="zh-CN" altLang="en-US" b="1">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en-US" altLang="zh-CN" b="1">
                <a:latin typeface="Arial Rounded MT Bold" panose="020F0704030504030204" charset="0"/>
                <a:ea typeface="微软雅黑" panose="020B0503020204020204" charset="-122"/>
                <a:cs typeface="Arial Rounded MT Bold" panose="020F0704030504030204" charset="0"/>
              </a:rPr>
              <a:t>LAT(α)</a:t>
            </a:r>
            <a:r>
              <a:rPr lang="zh-CN" altLang="en-US" b="1">
                <a:latin typeface="Arial Rounded MT Bold" panose="020F0704030504030204" charset="0"/>
                <a:ea typeface="微软雅黑" panose="020B0503020204020204" charset="-122"/>
                <a:cs typeface="Arial Rounded MT Bold" panose="020F0704030504030204" charset="0"/>
              </a:rPr>
              <a:t>是量化后在目标设备上的</a:t>
            </a:r>
            <a:r>
              <a:rPr lang="zh-CN" altLang="en-US" b="1">
                <a:latin typeface="Arial Rounded MT Bold" panose="020F0704030504030204" charset="0"/>
                <a:ea typeface="微软雅黑" panose="020B0503020204020204" charset="-122"/>
                <a:cs typeface="Arial Rounded MT Bold" panose="020F0704030504030204" charset="0"/>
              </a:rPr>
              <a:t>延迟</a:t>
            </a:r>
            <a:endParaRPr lang="zh-CN" altLang="en-US" b="1">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en-US" altLang="zh-CN" b="1">
                <a:latin typeface="Arial Rounded MT Bold" panose="020F0704030504030204" charset="0"/>
                <a:ea typeface="微软雅黑" panose="020B0503020204020204" charset="-122"/>
                <a:cs typeface="Arial Rounded MT Bold" panose="020F0704030504030204" charset="0"/>
              </a:rPr>
              <a:t>Q-T Score</a:t>
            </a:r>
            <a:r>
              <a:rPr lang="zh-CN" altLang="en-US" b="1">
                <a:latin typeface="Arial Rounded MT Bold" panose="020F0704030504030204" charset="0"/>
                <a:ea typeface="微软雅黑" panose="020B0503020204020204" charset="-122"/>
                <a:cs typeface="Arial Rounded MT Bold" panose="020F0704030504030204" charset="0"/>
              </a:rPr>
              <a:t>就是在一定延迟限制下，获得最佳量化精度模型的数学期望，显然我们希望这个数学期望</a:t>
            </a:r>
            <a:r>
              <a:rPr lang="zh-CN" altLang="en-US" b="1">
                <a:latin typeface="Arial Rounded MT Bold" panose="020F0704030504030204" charset="0"/>
                <a:ea typeface="微软雅黑" panose="020B0503020204020204" charset="-122"/>
                <a:cs typeface="Arial Rounded MT Bold" panose="020F0704030504030204" charset="0"/>
              </a:rPr>
              <a:t>越大越好</a:t>
            </a:r>
            <a:endParaRPr lang="zh-CN" altLang="en-US" b="1">
              <a:latin typeface="Arial Rounded MT Bold" panose="020F0704030504030204" charset="0"/>
              <a:ea typeface="微软雅黑" panose="020B0503020204020204" charset="-122"/>
              <a:cs typeface="Arial Rounded MT Bold" panose="020F0704030504030204" charset="0"/>
            </a:endParaRPr>
          </a:p>
        </p:txBody>
      </p:sp>
      <p:pic>
        <p:nvPicPr>
          <p:cNvPr id="13" name="图片 12"/>
          <p:cNvPicPr>
            <a:picLocks noChangeAspect="1"/>
          </p:cNvPicPr>
          <p:nvPr>
            <p:custDataLst>
              <p:tags r:id="rId2"/>
            </p:custDataLst>
          </p:nvPr>
        </p:nvPicPr>
        <p:blipFill>
          <a:blip r:embed="rId3"/>
          <a:stretch>
            <a:fillRect/>
          </a:stretch>
        </p:blipFill>
        <p:spPr>
          <a:xfrm>
            <a:off x="5767070" y="3953510"/>
            <a:ext cx="4884420" cy="1196340"/>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Methodology</a:t>
            </a:r>
            <a:endParaRPr lang="en-US" altLang="zh-CN" sz="2000" b="1">
              <a:latin typeface="Arial Rounded MT Bold" panose="020F0704030504030204" charset="0"/>
              <a:ea typeface="微软雅黑" panose="020B0503020204020204" charset="-122"/>
              <a:cs typeface="Arial Rounded MT Bold" panose="020F0704030504030204" charset="0"/>
            </a:endParaRPr>
          </a:p>
        </p:txBody>
      </p:sp>
      <p:sp>
        <p:nvSpPr>
          <p:cNvPr id="9" name="文本框 8"/>
          <p:cNvSpPr txBox="1"/>
          <p:nvPr/>
        </p:nvSpPr>
        <p:spPr>
          <a:xfrm>
            <a:off x="543560" y="1136015"/>
            <a:ext cx="10635615" cy="423545"/>
          </a:xfrm>
          <a:prstGeom prst="rect">
            <a:avLst/>
          </a:prstGeom>
          <a:noFill/>
        </p:spPr>
        <p:txBody>
          <a:bodyPr wrap="square" rtlCol="0">
            <a:spAutoFit/>
          </a:bodyPr>
          <a:p>
            <a:pPr indent="0">
              <a:lnSpc>
                <a:spcPct val="120000"/>
              </a:lnSpc>
              <a:buFont typeface="Arial" panose="020B0604020202020204" pitchFamily="34" charset="0"/>
              <a:buNone/>
            </a:pPr>
            <a:r>
              <a:rPr b="1">
                <a:latin typeface="Arial Rounded MT Bold" panose="020F0704030504030204" charset="0"/>
                <a:ea typeface="微软雅黑" panose="020B0503020204020204" charset="-122"/>
                <a:cs typeface="Arial Rounded MT Bold" panose="020F0704030504030204" charset="0"/>
              </a:rPr>
              <a:t>Elastic Stage and Problem Formulation</a:t>
            </a:r>
            <a:endParaRPr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607060" y="1754505"/>
            <a:ext cx="6096000" cy="423545"/>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a chainstructured search space</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3" name="图片 2"/>
          <p:cNvPicPr>
            <a:picLocks noChangeAspect="1"/>
          </p:cNvPicPr>
          <p:nvPr>
            <p:custDataLst>
              <p:tags r:id="rId2"/>
            </p:custDataLst>
          </p:nvPr>
        </p:nvPicPr>
        <p:blipFill>
          <a:blip r:embed="rId3"/>
          <a:stretch>
            <a:fillRect/>
          </a:stretch>
        </p:blipFill>
        <p:spPr>
          <a:xfrm>
            <a:off x="2392680" y="2454910"/>
            <a:ext cx="7406640" cy="464820"/>
          </a:xfrm>
          <a:prstGeom prst="rect">
            <a:avLst/>
          </a:prstGeom>
        </p:spPr>
      </p:pic>
      <p:sp>
        <p:nvSpPr>
          <p:cNvPr id="10" name="文本框 9"/>
          <p:cNvSpPr txBox="1"/>
          <p:nvPr/>
        </p:nvSpPr>
        <p:spPr>
          <a:xfrm>
            <a:off x="692785" y="3296920"/>
            <a:ext cx="10420350" cy="755650"/>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Each stage defines a range of configurations c (e.g., kernel size, channel width, depth) for a specific block type b, and allows NAS to find the optimal architecture settings.</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13" name="图片 12"/>
          <p:cNvPicPr>
            <a:picLocks noChangeAspect="1"/>
          </p:cNvPicPr>
          <p:nvPr>
            <p:custDataLst>
              <p:tags r:id="rId4"/>
            </p:custDataLst>
          </p:nvPr>
        </p:nvPicPr>
        <p:blipFill>
          <a:blip r:embed="rId5"/>
          <a:stretch>
            <a:fillRect/>
          </a:stretch>
        </p:blipFill>
        <p:spPr>
          <a:xfrm>
            <a:off x="4015740" y="4145280"/>
            <a:ext cx="4046220" cy="464820"/>
          </a:xfrm>
          <a:prstGeom prst="rect">
            <a:avLst/>
          </a:prstGeom>
        </p:spPr>
      </p:pic>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Methodology</a:t>
            </a:r>
            <a:endParaRPr lang="en-US" altLang="zh-CN" sz="2000" b="1">
              <a:latin typeface="Arial Rounded MT Bold" panose="020F0704030504030204" charset="0"/>
              <a:ea typeface="微软雅黑" panose="020B0503020204020204" charset="-122"/>
              <a:cs typeface="Arial Rounded MT Bold" panose="020F0704030504030204" charset="0"/>
            </a:endParaRPr>
          </a:p>
        </p:txBody>
      </p:sp>
      <p:sp>
        <p:nvSpPr>
          <p:cNvPr id="9" name="文本框 8"/>
          <p:cNvSpPr txBox="1"/>
          <p:nvPr/>
        </p:nvSpPr>
        <p:spPr>
          <a:xfrm>
            <a:off x="543560" y="1136015"/>
            <a:ext cx="10635615" cy="423545"/>
          </a:xfrm>
          <a:prstGeom prst="rect">
            <a:avLst/>
          </a:prstGeom>
          <a:noFill/>
        </p:spPr>
        <p:txBody>
          <a:bodyPr wrap="square" rtlCol="0">
            <a:spAutoFit/>
          </a:bodyPr>
          <a:p>
            <a:pPr indent="0">
              <a:lnSpc>
                <a:spcPct val="120000"/>
              </a:lnSpc>
              <a:buFont typeface="Arial" panose="020B0604020202020204" pitchFamily="34" charset="0"/>
              <a:buNone/>
            </a:pPr>
            <a:r>
              <a:rPr b="1">
                <a:latin typeface="Arial Rounded MT Bold" panose="020F0704030504030204" charset="0"/>
                <a:ea typeface="微软雅黑" panose="020B0503020204020204" charset="-122"/>
                <a:cs typeface="Arial Rounded MT Bold" panose="020F0704030504030204" charset="0"/>
              </a:rPr>
              <a:t>Elastic Stage and Problem Formulation</a:t>
            </a:r>
            <a:endParaRPr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543560" y="1588135"/>
            <a:ext cx="6096000" cy="423545"/>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Problem definition</a:t>
            </a:r>
            <a:endParaRPr lang="en-US" altLang="zh-CN">
              <a:latin typeface="Arial Rounded MT Bold" panose="020F0704030504030204" charset="0"/>
              <a:ea typeface="微软雅黑" panose="020B0503020204020204" charset="-122"/>
              <a:cs typeface="Arial Rounded MT Bold" panose="020F0704030504030204" charset="0"/>
            </a:endParaRPr>
          </a:p>
        </p:txBody>
      </p:sp>
      <p:sp>
        <p:nvSpPr>
          <p:cNvPr id="4" name="文本框 3"/>
          <p:cNvSpPr txBox="1"/>
          <p:nvPr/>
        </p:nvSpPr>
        <p:spPr>
          <a:xfrm>
            <a:off x="1673225" y="2163445"/>
            <a:ext cx="9444990" cy="1419860"/>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Operator type b</a:t>
            </a:r>
            <a:r>
              <a:rPr lang="en-US" altLang="zh-CN">
                <a:latin typeface="Arial Rounded MT Bold" panose="020F0704030504030204" charset="0"/>
                <a:ea typeface="微软雅黑" panose="020B0503020204020204" charset="-122"/>
                <a:cs typeface="Arial Rounded MT Bold" panose="020F0704030504030204" charset="0"/>
              </a:rPr>
              <a:t> and </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configuration c</a:t>
            </a:r>
            <a:r>
              <a:rPr lang="en-US" altLang="zh-CN">
                <a:latin typeface="Arial Rounded MT Bold" panose="020F0704030504030204" charset="0"/>
                <a:ea typeface="微软雅黑" panose="020B0503020204020204" charset="-122"/>
                <a:cs typeface="Arial Rounded MT Bold" panose="020F0704030504030204" charset="0"/>
              </a:rPr>
              <a:t> are two crucial objectives when searching quantization-friendly search space.</a:t>
            </a:r>
            <a:endParaRPr lang="en-US" altLang="zh-CN">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The task of space search can be simplified to find a search space </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with optimal elastic stages</a:t>
            </a:r>
            <a:endPar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pic>
        <p:nvPicPr>
          <p:cNvPr id="6" name="图片 5"/>
          <p:cNvPicPr>
            <a:picLocks noChangeAspect="1"/>
          </p:cNvPicPr>
          <p:nvPr>
            <p:custDataLst>
              <p:tags r:id="rId2"/>
            </p:custDataLst>
          </p:nvPr>
        </p:nvPicPr>
        <p:blipFill>
          <a:blip r:embed="rId3"/>
          <a:stretch>
            <a:fillRect/>
          </a:stretch>
        </p:blipFill>
        <p:spPr>
          <a:xfrm>
            <a:off x="3600450" y="3872230"/>
            <a:ext cx="4991100" cy="54102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Methodology</a:t>
            </a:r>
            <a:endParaRPr lang="en-US" altLang="zh-CN" sz="2000" b="1">
              <a:latin typeface="Arial Rounded MT Bold" panose="020F0704030504030204" charset="0"/>
              <a:ea typeface="微软雅黑" panose="020B0503020204020204" charset="-122"/>
              <a:cs typeface="Arial Rounded MT Bold" panose="020F0704030504030204" charset="0"/>
            </a:endParaRPr>
          </a:p>
        </p:txBody>
      </p:sp>
      <p:sp>
        <p:nvSpPr>
          <p:cNvPr id="9" name="文本框 8"/>
          <p:cNvSpPr txBox="1"/>
          <p:nvPr/>
        </p:nvSpPr>
        <p:spPr>
          <a:xfrm>
            <a:off x="543560" y="1136015"/>
            <a:ext cx="10635615" cy="423545"/>
          </a:xfrm>
          <a:prstGeom prst="rect">
            <a:avLst/>
          </a:prstGeom>
          <a:noFill/>
        </p:spPr>
        <p:txBody>
          <a:bodyPr wrap="square" rtlCol="0">
            <a:spAutoFit/>
          </a:bodyPr>
          <a:p>
            <a:pPr indent="0">
              <a:lnSpc>
                <a:spcPct val="120000"/>
              </a:lnSpc>
              <a:buFont typeface="Arial" panose="020B0604020202020204" pitchFamily="34" charset="0"/>
              <a:buNone/>
            </a:pPr>
            <a:r>
              <a:rPr b="1">
                <a:latin typeface="Arial Rounded MT Bold" panose="020F0704030504030204" charset="0"/>
                <a:ea typeface="微软雅黑" panose="020B0503020204020204" charset="-122"/>
                <a:cs typeface="Arial Rounded MT Bold" panose="020F0704030504030204" charset="0"/>
              </a:rPr>
              <a:t>Searching the Search Space</a:t>
            </a:r>
            <a:endParaRPr b="1">
              <a:latin typeface="Arial Rounded MT Bold" panose="020F0704030504030204" charset="0"/>
              <a:ea typeface="微软雅黑" panose="020B0503020204020204" charset="-122"/>
              <a:cs typeface="Arial Rounded MT Bold" panose="020F0704030504030204" charset="0"/>
            </a:endParaRPr>
          </a:p>
        </p:txBody>
      </p:sp>
      <p:sp>
        <p:nvSpPr>
          <p:cNvPr id="3" name="文本框 2"/>
          <p:cNvSpPr txBox="1"/>
          <p:nvPr/>
        </p:nvSpPr>
        <p:spPr>
          <a:xfrm>
            <a:off x="543560" y="1797050"/>
            <a:ext cx="6096000" cy="423545"/>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Hyperspace design</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7" name="图片 6"/>
          <p:cNvPicPr>
            <a:picLocks noChangeAspect="1"/>
          </p:cNvPicPr>
          <p:nvPr>
            <p:custDataLst>
              <p:tags r:id="rId2"/>
            </p:custDataLst>
          </p:nvPr>
        </p:nvPicPr>
        <p:blipFill>
          <a:blip r:embed="rId3"/>
          <a:stretch>
            <a:fillRect/>
          </a:stretch>
        </p:blipFill>
        <p:spPr>
          <a:xfrm>
            <a:off x="906780" y="2326005"/>
            <a:ext cx="7452360" cy="2156460"/>
          </a:xfrm>
          <a:prstGeom prst="rect">
            <a:avLst/>
          </a:prstGeom>
        </p:spPr>
      </p:pic>
      <p:sp>
        <p:nvSpPr>
          <p:cNvPr id="8" name="文本框 7"/>
          <p:cNvSpPr txBox="1"/>
          <p:nvPr/>
        </p:nvSpPr>
        <p:spPr>
          <a:xfrm>
            <a:off x="1099820" y="4716145"/>
            <a:ext cx="8857615" cy="312420"/>
          </a:xfrm>
          <a:prstGeom prst="rect">
            <a:avLst/>
          </a:prstGeom>
          <a:noFill/>
        </p:spPr>
        <p:txBody>
          <a:bodyPr wrap="square" rtlCol="0" anchor="t">
            <a:spAutoFit/>
          </a:bodyPr>
          <a:p>
            <a:pPr indent="0">
              <a:lnSpc>
                <a:spcPct val="90000"/>
              </a:lnSpc>
              <a:buFont typeface="Arial" panose="020B0604020202020204" pitchFamily="34" charset="0"/>
              <a:buNone/>
            </a:pPr>
            <a:r>
              <a:rPr lang="en-US" altLang="zh-CN" sz="1600">
                <a:latin typeface="Arial Rounded MT Bold" panose="020F0704030504030204" charset="0"/>
                <a:ea typeface="微软雅黑" panose="020B0503020204020204" charset="-122"/>
                <a:cs typeface="Arial Rounded MT Bold" panose="020F0704030504030204" charset="0"/>
              </a:rPr>
              <a:t>A sampled search space is encoded by a sequential elastic stages. </a:t>
            </a:r>
            <a:endParaRPr lang="en-US" altLang="zh-CN" sz="1600">
              <a:latin typeface="Arial Rounded MT Bold" panose="020F0704030504030204" charset="0"/>
              <a:ea typeface="微软雅黑" panose="020B0503020204020204" charset="-122"/>
              <a:cs typeface="Arial Rounded MT Bold" panose="020F0704030504030204" charset="0"/>
            </a:endParaRPr>
          </a:p>
        </p:txBody>
      </p:sp>
      <p:sp>
        <p:nvSpPr>
          <p:cNvPr id="10" name="文本框 9"/>
          <p:cNvSpPr txBox="1"/>
          <p:nvPr/>
        </p:nvSpPr>
        <p:spPr>
          <a:xfrm>
            <a:off x="8359140" y="2939415"/>
            <a:ext cx="4064000" cy="1087755"/>
          </a:xfrm>
          <a:prstGeom prst="rect">
            <a:avLst/>
          </a:prstGeom>
          <a:noFill/>
        </p:spPr>
        <p:txBody>
          <a:bodyPr wrap="square" rtlCol="0">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S</a:t>
            </a:r>
            <a:r>
              <a:rPr lang="en-US" altLang="zh-CN">
                <a:latin typeface="Arial Rounded MT Bold" panose="020F0704030504030204" charset="0"/>
                <a:ea typeface="微软雅黑" panose="020B0503020204020204" charset="-122"/>
                <a:cs typeface="Arial Rounded MT Bold" panose="020F0704030504030204" charset="0"/>
              </a:rPr>
              <a:t>earch by two dimensions</a:t>
            </a:r>
            <a:endParaRPr lang="en-US" altLang="zh-CN">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 Block type </a:t>
            </a:r>
            <a:r>
              <a:rPr lang="en-US" altLang="zh-CN" i="1" u="sng">
                <a:latin typeface="Arial Rounded MT Bold" panose="020F0704030504030204" charset="0"/>
                <a:ea typeface="微软雅黑" panose="020B0503020204020204" charset="-122"/>
                <a:cs typeface="Arial Rounded MT Bold" panose="020F0704030504030204" charset="0"/>
              </a:rPr>
              <a:t>b</a:t>
            </a:r>
            <a:endParaRPr lang="en-US" altLang="zh-CN">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 Output channel width </a:t>
            </a:r>
            <a:r>
              <a:rPr lang="en-US" altLang="zh-CN" i="1" u="sng">
                <a:latin typeface="Arial Rounded MT Bold" panose="020F0704030504030204" charset="0"/>
                <a:ea typeface="微软雅黑" panose="020B0503020204020204" charset="-122"/>
                <a:cs typeface="Arial Rounded MT Bold" panose="020F0704030504030204" charset="0"/>
              </a:rPr>
              <a:t>cout</a:t>
            </a:r>
            <a:endParaRPr lang="en-US" altLang="zh-CN" i="1" u="sng">
              <a:latin typeface="Arial Rounded MT Bold" panose="020F0704030504030204" charset="0"/>
              <a:ea typeface="微软雅黑" panose="020B0503020204020204" charset="-122"/>
              <a:cs typeface="Arial Rounded MT Bold" panose="020F0704030504030204" charset="0"/>
            </a:endParaRPr>
          </a:p>
        </p:txBody>
      </p:sp>
      <p:sp>
        <p:nvSpPr>
          <p:cNvPr id="11" name="文本框 10"/>
          <p:cNvSpPr txBox="1"/>
          <p:nvPr/>
        </p:nvSpPr>
        <p:spPr>
          <a:xfrm>
            <a:off x="8256270" y="4342765"/>
            <a:ext cx="4064000" cy="755650"/>
          </a:xfrm>
          <a:prstGeom prst="rect">
            <a:avLst/>
          </a:prstGeom>
          <a:noFill/>
        </p:spPr>
        <p:txBody>
          <a:bodyPr wrap="square" rtlCol="0">
            <a:spAutoFit/>
          </a:bodyPr>
          <a:p>
            <a:pPr indent="0">
              <a:lnSpc>
                <a:spcPct val="120000"/>
              </a:lnSpc>
              <a:buFont typeface="Arial" panose="020B0604020202020204" pitchFamily="34" charset="0"/>
              <a:buNone/>
            </a:pP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Hyperspace has 10^9 candidate search spaces!</a:t>
            </a:r>
            <a:endPar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Methodology</a:t>
            </a:r>
            <a:endParaRPr lang="en-US" altLang="zh-CN" sz="2000" b="1">
              <a:latin typeface="Arial Rounded MT Bold" panose="020F0704030504030204" charset="0"/>
              <a:ea typeface="微软雅黑" panose="020B0503020204020204" charset="-122"/>
              <a:cs typeface="Arial Rounded MT Bold" panose="020F0704030504030204" charset="0"/>
            </a:endParaRPr>
          </a:p>
        </p:txBody>
      </p:sp>
      <p:sp>
        <p:nvSpPr>
          <p:cNvPr id="9" name="文本框 8"/>
          <p:cNvSpPr txBox="1"/>
          <p:nvPr/>
        </p:nvSpPr>
        <p:spPr>
          <a:xfrm>
            <a:off x="543560" y="1136015"/>
            <a:ext cx="10635615" cy="423545"/>
          </a:xfrm>
          <a:prstGeom prst="rect">
            <a:avLst/>
          </a:prstGeom>
          <a:noFill/>
        </p:spPr>
        <p:txBody>
          <a:bodyPr wrap="square" rtlCol="0">
            <a:spAutoFit/>
          </a:bodyPr>
          <a:p>
            <a:pPr indent="0">
              <a:lnSpc>
                <a:spcPct val="120000"/>
              </a:lnSpc>
              <a:buFont typeface="Arial" panose="020B0604020202020204" pitchFamily="34" charset="0"/>
              <a:buNone/>
            </a:pPr>
            <a:r>
              <a:rPr b="1">
                <a:latin typeface="Arial Rounded MT Bold" panose="020F0704030504030204" charset="0"/>
                <a:ea typeface="微软雅黑" panose="020B0503020204020204" charset="-122"/>
                <a:cs typeface="Arial Rounded MT Bold" panose="020F0704030504030204" charset="0"/>
              </a:rPr>
              <a:t>Searching the Search Space</a:t>
            </a:r>
            <a:endParaRPr b="1">
              <a:latin typeface="Arial Rounded MT Bold" panose="020F0704030504030204" charset="0"/>
              <a:ea typeface="微软雅黑" panose="020B0503020204020204" charset="-122"/>
              <a:cs typeface="Arial Rounded MT Bold" panose="020F0704030504030204" charset="0"/>
            </a:endParaRPr>
          </a:p>
        </p:txBody>
      </p:sp>
      <p:sp>
        <p:nvSpPr>
          <p:cNvPr id="12" name="文本框 11"/>
          <p:cNvSpPr txBox="1"/>
          <p:nvPr/>
        </p:nvSpPr>
        <p:spPr>
          <a:xfrm>
            <a:off x="543560" y="1902460"/>
            <a:ext cx="10284460" cy="423545"/>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Evolutionary space search——aging evolution[1] </a:t>
            </a:r>
            <a:r>
              <a:rPr lang="zh-CN" altLang="en-US" b="1" i="1">
                <a:latin typeface="Arial Rounded MT Bold" panose="020F0704030504030204" charset="0"/>
                <a:ea typeface="微软雅黑" panose="020B0503020204020204" charset="-122"/>
                <a:cs typeface="Arial Rounded MT Bold" panose="020F0704030504030204" charset="0"/>
              </a:rPr>
              <a:t>类似于遗传算法</a:t>
            </a:r>
            <a:endParaRPr lang="zh-CN" altLang="en-US" b="1" i="1">
              <a:latin typeface="Arial Rounded MT Bold" panose="020F0704030504030204" charset="0"/>
              <a:ea typeface="微软雅黑" panose="020B0503020204020204" charset="-122"/>
              <a:cs typeface="Arial Rounded MT Bold" panose="020F0704030504030204" charset="0"/>
            </a:endParaRPr>
          </a:p>
        </p:txBody>
      </p:sp>
      <p:sp>
        <p:nvSpPr>
          <p:cNvPr id="15" name="文本框 14"/>
          <p:cNvSpPr txBox="1"/>
          <p:nvPr/>
        </p:nvSpPr>
        <p:spPr>
          <a:xfrm>
            <a:off x="400685" y="6315075"/>
            <a:ext cx="10307955" cy="423545"/>
          </a:xfrm>
          <a:prstGeom prst="rect">
            <a:avLst/>
          </a:prstGeom>
          <a:noFill/>
        </p:spPr>
        <p:txBody>
          <a:bodyPr wrap="square" rtlCol="0">
            <a:spAutoFit/>
          </a:bodyPr>
          <a:p>
            <a:pPr indent="0">
              <a:lnSpc>
                <a:spcPct val="120000"/>
              </a:lnSpc>
              <a:buFont typeface="Arial" panose="020B0604020202020204" pitchFamily="34" charset="0"/>
              <a:buNone/>
            </a:pPr>
            <a:r>
              <a:rPr lang="en-US" altLang="zh-CN" i="1">
                <a:latin typeface="Arial Rounded MT Bold" panose="020F0704030504030204" charset="0"/>
                <a:ea typeface="微软雅黑" panose="020B0503020204020204" charset="-122"/>
                <a:cs typeface="Arial Rounded MT Bold" panose="020F0704030504030204" charset="0"/>
              </a:rPr>
              <a:t>[1](AAAI’19)Regularized Evolution for Image Classifier Architecture Search</a:t>
            </a:r>
            <a:endParaRPr lang="en-US" altLang="zh-CN" i="1">
              <a:latin typeface="Arial Rounded MT Bold" panose="020F0704030504030204" charset="0"/>
              <a:ea typeface="微软雅黑" panose="020B0503020204020204" charset="-122"/>
              <a:cs typeface="Arial Rounded MT Bold" panose="020F0704030504030204" charset="0"/>
            </a:endParaRPr>
          </a:p>
        </p:txBody>
      </p:sp>
      <p:sp>
        <p:nvSpPr>
          <p:cNvPr id="16" name="文本框 15"/>
          <p:cNvSpPr txBox="1"/>
          <p:nvPr/>
        </p:nvSpPr>
        <p:spPr>
          <a:xfrm>
            <a:off x="1182370" y="2326005"/>
            <a:ext cx="10791190" cy="3636010"/>
          </a:xfrm>
          <a:prstGeom prst="rect">
            <a:avLst/>
          </a:prstGeom>
          <a:noFill/>
        </p:spPr>
        <p:txBody>
          <a:bodyPr wrap="square" rtlCol="0" anchor="t">
            <a:spAutoFit/>
          </a:bodyPr>
          <a:p>
            <a:pPr marL="342900" indent="-342900">
              <a:lnSpc>
                <a:spcPct val="160000"/>
              </a:lnSpc>
              <a:buFont typeface="Arial" panose="020B0604020202020204" pitchFamily="34" charset="0"/>
              <a:buAutoNum type="arabicPeriod"/>
            </a:pPr>
            <a:r>
              <a:rPr lang="zh-CN" altLang="en-US" b="1">
                <a:latin typeface="Arial Rounded MT Bold" panose="020F0704030504030204" charset="0"/>
                <a:ea typeface="微软雅黑" panose="020B0503020204020204" charset="-122"/>
                <a:cs typeface="Arial Rounded MT Bold" panose="020F0704030504030204" charset="0"/>
              </a:rPr>
              <a:t>我</a:t>
            </a:r>
            <a:r>
              <a:rPr lang="en-US" altLang="zh-CN" b="1">
                <a:latin typeface="Arial Rounded MT Bold" panose="020F0704030504030204" charset="0"/>
                <a:ea typeface="微软雅黑" panose="020B0503020204020204" charset="-122"/>
                <a:cs typeface="Arial Rounded MT Bold" panose="020F0704030504030204" charset="0"/>
              </a:rPr>
              <a:t>们首先随机初始化一组 P 个搜索空间，</a:t>
            </a:r>
            <a:r>
              <a:rPr lang="zh-CN" altLang="en-US" b="1">
                <a:latin typeface="Arial Rounded MT Bold" panose="020F0704030504030204" charset="0"/>
                <a:ea typeface="微软雅黑" panose="020B0503020204020204" charset="-122"/>
                <a:cs typeface="Arial Rounded MT Bold" panose="020F0704030504030204" charset="0"/>
              </a:rPr>
              <a:t>构成一个种群，</a:t>
            </a:r>
            <a:r>
              <a:rPr lang="en-US" altLang="zh-CN" b="1">
                <a:latin typeface="Arial Rounded MT Bold" panose="020F0704030504030204" charset="0"/>
                <a:ea typeface="微软雅黑" panose="020B0503020204020204" charset="-122"/>
                <a:cs typeface="Arial Rounded MT Bold" panose="020F0704030504030204" charset="0"/>
              </a:rPr>
              <a:t>其中每个采样空间被编码为 </a:t>
            </a:r>
            <a:endParaRPr lang="en-US" altLang="zh-CN" b="1">
              <a:latin typeface="Arial Rounded MT Bold" panose="020F0704030504030204" charset="0"/>
              <a:ea typeface="微软雅黑" panose="020B0503020204020204" charset="-122"/>
              <a:cs typeface="Arial Rounded MT Bold" panose="020F0704030504030204" charset="0"/>
            </a:endParaRPr>
          </a:p>
          <a:p>
            <a:pPr marL="342900" indent="-342900">
              <a:lnSpc>
                <a:spcPct val="160000"/>
              </a:lnSpc>
              <a:buFont typeface="Arial" panose="020B0604020202020204" pitchFamily="34" charset="0"/>
              <a:buAutoNum type="arabicPeriod"/>
            </a:pPr>
            <a:r>
              <a:rPr lang="zh-CN" altLang="en-US" b="1">
                <a:latin typeface="Arial Rounded MT Bold" panose="020F0704030504030204" charset="0"/>
                <a:ea typeface="微软雅黑" panose="020B0503020204020204" charset="-122"/>
                <a:cs typeface="Arial Rounded MT Bold" panose="020F0704030504030204" charset="0"/>
              </a:rPr>
              <a:t>对每一个采样的搜索空间</a:t>
            </a:r>
            <a:r>
              <a:rPr lang="en-US" altLang="zh-CN" b="1">
                <a:latin typeface="Arial Rounded MT Bold" panose="020F0704030504030204" charset="0"/>
                <a:ea typeface="微软雅黑" panose="020B0503020204020204" charset="-122"/>
                <a:cs typeface="Arial Rounded MT Bold" panose="020F0704030504030204" charset="0"/>
              </a:rPr>
              <a:t>都使用 Q-T </a:t>
            </a:r>
            <a:r>
              <a:rPr lang="en-US" altLang="zh-CN" b="1">
                <a:latin typeface="Arial Rounded MT Bold" panose="020F0704030504030204" charset="0"/>
                <a:ea typeface="微软雅黑" panose="020B0503020204020204" charset="-122"/>
                <a:cs typeface="Arial Rounded MT Bold" panose="020F0704030504030204" charset="0"/>
              </a:rPr>
              <a:t>score快速评估</a:t>
            </a:r>
            <a:endParaRPr lang="en-US" altLang="zh-CN" b="1">
              <a:latin typeface="Arial Rounded MT Bold" panose="020F0704030504030204" charset="0"/>
              <a:ea typeface="微软雅黑" panose="020B0503020204020204" charset="-122"/>
              <a:cs typeface="Arial Rounded MT Bold" panose="020F0704030504030204" charset="0"/>
            </a:endParaRPr>
          </a:p>
          <a:p>
            <a:pPr marL="342900" indent="-342900">
              <a:lnSpc>
                <a:spcPct val="160000"/>
              </a:lnSpc>
              <a:buFont typeface="Arial" panose="020B0604020202020204" pitchFamily="34" charset="0"/>
              <a:buAutoNum type="arabicPeriod"/>
            </a:pPr>
            <a:r>
              <a:rPr lang="zh-CN" altLang="en-US" b="1">
                <a:latin typeface="Arial Rounded MT Bold" panose="020F0704030504030204" charset="0"/>
                <a:ea typeface="微软雅黑" panose="020B0503020204020204" charset="-122"/>
                <a:cs typeface="Arial Rounded MT Bold" panose="020F0704030504030204" charset="0"/>
              </a:rPr>
              <a:t>接下来进入mutation iterations</a:t>
            </a:r>
            <a:endParaRPr lang="zh-CN" altLang="en-US" b="1">
              <a:latin typeface="Arial Rounded MT Bold" panose="020F0704030504030204" charset="0"/>
              <a:ea typeface="微软雅黑" panose="020B0503020204020204" charset="-122"/>
              <a:cs typeface="Arial Rounded MT Bold" panose="020F0704030504030204" charset="0"/>
            </a:endParaRPr>
          </a:p>
          <a:p>
            <a:pPr marL="342900" indent="-342900">
              <a:lnSpc>
                <a:spcPct val="160000"/>
              </a:lnSpc>
              <a:buFont typeface="Arial" panose="020B0604020202020204" pitchFamily="34" charset="0"/>
              <a:buAutoNum type="arabicPeriod"/>
            </a:pPr>
            <a:r>
              <a:rPr lang="en-US" altLang="zh-CN" b="1">
                <a:latin typeface="Arial Rounded MT Bold" panose="020F0704030504030204" charset="0"/>
                <a:ea typeface="微软雅黑" panose="020B0503020204020204" charset="-122"/>
                <a:cs typeface="Arial Rounded MT Bold" panose="020F0704030504030204" charset="0"/>
              </a:rPr>
              <a:t>在每次迭代中，我们</a:t>
            </a:r>
            <a:r>
              <a:rPr lang="zh-CN" altLang="en-US" b="1">
                <a:latin typeface="Arial Rounded MT Bold" panose="020F0704030504030204" charset="0"/>
                <a:ea typeface="微软雅黑" panose="020B0503020204020204" charset="-122"/>
                <a:cs typeface="Arial Rounded MT Bold" panose="020F0704030504030204" charset="0"/>
              </a:rPr>
              <a:t>再</a:t>
            </a:r>
            <a:r>
              <a:rPr lang="en-US" altLang="zh-CN" b="1">
                <a:latin typeface="Arial Rounded MT Bold" panose="020F0704030504030204" charset="0"/>
                <a:ea typeface="微软雅黑" panose="020B0503020204020204" charset="-122"/>
                <a:cs typeface="Arial Rounded MT Bold" panose="020F0704030504030204" charset="0"/>
              </a:rPr>
              <a:t>从hyperspace中</a:t>
            </a:r>
            <a:r>
              <a:rPr lang="zh-CN" altLang="en-US" b="1">
                <a:latin typeface="Arial Rounded MT Bold" panose="020F0704030504030204" charset="0"/>
                <a:ea typeface="微软雅黑" panose="020B0503020204020204" charset="-122"/>
                <a:cs typeface="Arial Rounded MT Bold" panose="020F0704030504030204" charset="0"/>
              </a:rPr>
              <a:t>随机采样</a:t>
            </a:r>
            <a:r>
              <a:rPr lang="en-US" altLang="zh-CN" b="1">
                <a:latin typeface="Arial Rounded MT Bold" panose="020F0704030504030204" charset="0"/>
                <a:ea typeface="微软雅黑" panose="020B0503020204020204" charset="-122"/>
                <a:cs typeface="Arial Rounded MT Bold" panose="020F0704030504030204" charset="0"/>
              </a:rPr>
              <a:t>S</a:t>
            </a:r>
            <a:r>
              <a:rPr lang="zh-CN" altLang="en-US" b="1">
                <a:latin typeface="Arial Rounded MT Bold" panose="020F0704030504030204" charset="0"/>
                <a:ea typeface="微软雅黑" panose="020B0503020204020204" charset="-122"/>
                <a:cs typeface="Arial Rounded MT Bold" panose="020F0704030504030204" charset="0"/>
              </a:rPr>
              <a:t>个搜索空间</a:t>
            </a:r>
            <a:r>
              <a:rPr lang="en-US" altLang="zh-CN" b="1">
                <a:latin typeface="Arial Rounded MT Bold" panose="020F0704030504030204" charset="0"/>
                <a:ea typeface="微软雅黑" panose="020B0503020204020204" charset="-122"/>
                <a:cs typeface="Arial Rounded MT Bold" panose="020F0704030504030204" charset="0"/>
              </a:rPr>
              <a:t>，并选择得分最高的候选者作为parent</a:t>
            </a:r>
            <a:endParaRPr lang="en-US" altLang="zh-CN" b="1">
              <a:latin typeface="Arial Rounded MT Bold" panose="020F0704030504030204" charset="0"/>
              <a:ea typeface="微软雅黑" panose="020B0503020204020204" charset="-122"/>
              <a:cs typeface="Arial Rounded MT Bold" panose="020F0704030504030204" charset="0"/>
            </a:endParaRPr>
          </a:p>
          <a:p>
            <a:pPr marL="342900" indent="-342900">
              <a:lnSpc>
                <a:spcPct val="160000"/>
              </a:lnSpc>
              <a:buFont typeface="Arial" panose="020B0604020202020204" pitchFamily="34" charset="0"/>
              <a:buAutoNum type="arabicPeriod"/>
            </a:pPr>
            <a:r>
              <a:rPr lang="en-US" altLang="zh-CN" b="1">
                <a:latin typeface="Arial Rounded MT Bold" panose="020F0704030504030204" charset="0"/>
                <a:ea typeface="微软雅黑" panose="020B0503020204020204" charset="-122"/>
                <a:cs typeface="Arial Rounded MT Bold" panose="020F0704030504030204" charset="0"/>
              </a:rPr>
              <a:t>mutation: </a:t>
            </a:r>
            <a:r>
              <a:rPr lang="zh-CN" altLang="en-US" b="1">
                <a:latin typeface="Arial Rounded MT Bold" panose="020F0704030504030204" charset="0"/>
                <a:ea typeface="微软雅黑" panose="020B0503020204020204" charset="-122"/>
                <a:cs typeface="Arial Rounded MT Bold" panose="020F0704030504030204" charset="0"/>
              </a:rPr>
              <a:t>通过分别改变</a:t>
            </a:r>
            <a:r>
              <a:rPr lang="en-US" altLang="zh-CN" b="1">
                <a:latin typeface="Arial Rounded MT Bold" panose="020F0704030504030204" charset="0"/>
                <a:ea typeface="微软雅黑" panose="020B0503020204020204" charset="-122"/>
                <a:cs typeface="Arial Rounded MT Bold" panose="020F0704030504030204" charset="0"/>
              </a:rPr>
              <a:t>parent</a:t>
            </a:r>
            <a:r>
              <a:rPr lang="zh-CN" altLang="en-US" b="1">
                <a:latin typeface="Arial Rounded MT Bold" panose="020F0704030504030204" charset="0"/>
                <a:ea typeface="微软雅黑" panose="020B0503020204020204" charset="-122"/>
                <a:cs typeface="Arial Rounded MT Bold" panose="020F0704030504030204" charset="0"/>
              </a:rPr>
              <a:t>的block type 和 widths</a:t>
            </a:r>
            <a:r>
              <a:rPr lang="en-US" altLang="zh-CN" b="1">
                <a:latin typeface="Arial Rounded MT Bold" panose="020F0704030504030204" charset="0"/>
                <a:ea typeface="微软雅黑" panose="020B0503020204020204" charset="-122"/>
                <a:cs typeface="Arial Rounded MT Bold" panose="020F0704030504030204" charset="0"/>
              </a:rPr>
              <a:t>以生成两个child搜索空间。</a:t>
            </a:r>
            <a:endParaRPr lang="en-US" altLang="zh-CN" b="1">
              <a:latin typeface="Arial Rounded MT Bold" panose="020F0704030504030204" charset="0"/>
              <a:ea typeface="微软雅黑" panose="020B0503020204020204" charset="-122"/>
              <a:cs typeface="Arial Rounded MT Bold" panose="020F0704030504030204" charset="0"/>
            </a:endParaRPr>
          </a:p>
          <a:p>
            <a:pPr marL="342900" indent="-342900">
              <a:lnSpc>
                <a:spcPct val="160000"/>
              </a:lnSpc>
              <a:buFont typeface="Arial" panose="020B0604020202020204" pitchFamily="34" charset="0"/>
              <a:buAutoNum type="arabicPeriod"/>
            </a:pPr>
            <a:r>
              <a:rPr lang="en-US" altLang="zh-CN" b="1">
                <a:latin typeface="Arial Rounded MT Bold" panose="020F0704030504030204" charset="0"/>
                <a:ea typeface="微软雅黑" panose="020B0503020204020204" charset="-122"/>
                <a:cs typeface="Arial Rounded MT Bold" panose="020F0704030504030204" charset="0"/>
              </a:rPr>
              <a:t>我们评估</a:t>
            </a:r>
            <a:r>
              <a:rPr lang="zh-CN" altLang="en-US" b="1">
                <a:latin typeface="Arial Rounded MT Bold" panose="020F0704030504030204" charset="0"/>
                <a:ea typeface="微软雅黑" panose="020B0503020204020204" charset="-122"/>
                <a:cs typeface="Arial Rounded MT Bold" panose="020F0704030504030204" charset="0"/>
              </a:rPr>
              <a:t>这两个搜索空间的</a:t>
            </a:r>
            <a:r>
              <a:rPr lang="en-US" altLang="zh-CN" b="1">
                <a:latin typeface="Arial Rounded MT Bold" panose="020F0704030504030204" charset="0"/>
                <a:ea typeface="微软雅黑" panose="020B0503020204020204" charset="-122"/>
                <a:cs typeface="Arial Rounded MT Bold" panose="020F0704030504030204" charset="0"/>
              </a:rPr>
              <a:t>Q-T分数，并将它们添加到当前种群中。</a:t>
            </a:r>
            <a:endParaRPr lang="en-US" altLang="zh-CN" b="1">
              <a:latin typeface="Arial Rounded MT Bold" panose="020F0704030504030204" charset="0"/>
              <a:ea typeface="微软雅黑" panose="020B0503020204020204" charset="-122"/>
              <a:cs typeface="Arial Rounded MT Bold" panose="020F0704030504030204" charset="0"/>
            </a:endParaRPr>
          </a:p>
          <a:p>
            <a:pPr marL="342900" indent="-342900">
              <a:lnSpc>
                <a:spcPct val="160000"/>
              </a:lnSpc>
              <a:buFont typeface="Arial" panose="020B0604020202020204" pitchFamily="34" charset="0"/>
              <a:buAutoNum type="arabicPeriod"/>
            </a:pPr>
            <a:r>
              <a:rPr lang="en-US" altLang="zh-CN" b="1">
                <a:latin typeface="Arial Rounded MT Bold" panose="020F0704030504030204" charset="0"/>
                <a:ea typeface="微软雅黑" panose="020B0503020204020204" charset="-122"/>
                <a:cs typeface="Arial Rounded MT Bold" panose="020F0704030504030204" charset="0"/>
              </a:rPr>
              <a:t>最古老的 2</a:t>
            </a:r>
            <a:r>
              <a:rPr lang="zh-CN" altLang="en-US" b="1">
                <a:latin typeface="Arial Rounded MT Bold" panose="020F0704030504030204" charset="0"/>
                <a:ea typeface="微软雅黑" panose="020B0503020204020204" charset="-122"/>
                <a:cs typeface="Arial Rounded MT Bold" panose="020F0704030504030204" charset="0"/>
              </a:rPr>
              <a:t>个</a:t>
            </a:r>
            <a:r>
              <a:rPr lang="en-US" altLang="zh-CN" b="1">
                <a:latin typeface="Arial Rounded MT Bold" panose="020F0704030504030204" charset="0"/>
                <a:ea typeface="微软雅黑" panose="020B0503020204020204" charset="-122"/>
                <a:cs typeface="Arial Rounded MT Bold" panose="020F0704030504030204" charset="0"/>
              </a:rPr>
              <a:t>space 被删除</a:t>
            </a:r>
            <a:r>
              <a:rPr lang="zh-CN" altLang="en-US" b="1">
                <a:latin typeface="Arial Rounded MT Bold" panose="020F0704030504030204" charset="0"/>
                <a:ea typeface="微软雅黑" panose="020B0503020204020204" charset="-122"/>
                <a:cs typeface="Arial Rounded MT Bold" panose="020F0704030504030204" charset="0"/>
              </a:rPr>
              <a:t>，然后重复迭代</a:t>
            </a:r>
            <a:r>
              <a:rPr lang="en-US" altLang="zh-CN" b="1">
                <a:latin typeface="Arial Rounded MT Bold" panose="020F0704030504030204" charset="0"/>
                <a:ea typeface="微软雅黑" panose="020B0503020204020204" charset="-122"/>
                <a:cs typeface="Arial Rounded MT Bold" panose="020F0704030504030204" charset="0"/>
              </a:rPr>
              <a:t>。</a:t>
            </a:r>
            <a:endParaRPr lang="en-US" altLang="zh-CN" b="1">
              <a:latin typeface="Arial Rounded MT Bold" panose="020F0704030504030204" charset="0"/>
              <a:ea typeface="微软雅黑" panose="020B0503020204020204" charset="-122"/>
              <a:cs typeface="Arial Rounded MT Bold" panose="020F0704030504030204" charset="0"/>
            </a:endParaRPr>
          </a:p>
          <a:p>
            <a:pPr marL="342900" indent="-342900">
              <a:lnSpc>
                <a:spcPct val="160000"/>
              </a:lnSpc>
              <a:buFont typeface="Arial" panose="020B0604020202020204" pitchFamily="34" charset="0"/>
              <a:buAutoNum type="arabicPeriod"/>
            </a:pPr>
            <a:r>
              <a:rPr lang="en-US" altLang="zh-CN" b="1">
                <a:latin typeface="Arial Rounded MT Bold" panose="020F0704030504030204" charset="0"/>
                <a:ea typeface="微软雅黑" panose="020B0503020204020204" charset="-122"/>
                <a:cs typeface="Arial Rounded MT Bold" panose="020F0704030504030204" charset="0"/>
              </a:rPr>
              <a:t>在所有迭代完成后，我们收集所有采样空间并选择Q-T</a:t>
            </a:r>
            <a:r>
              <a:rPr lang="zh-CN" altLang="en-US" b="1">
                <a:latin typeface="Arial Rounded MT Bold" panose="020F0704030504030204" charset="0"/>
                <a:ea typeface="微软雅黑" panose="020B0503020204020204" charset="-122"/>
                <a:cs typeface="Arial Rounded MT Bold" panose="020F0704030504030204" charset="0"/>
              </a:rPr>
              <a:t>分数最高</a:t>
            </a:r>
            <a:r>
              <a:rPr lang="en-US" altLang="zh-CN" b="1">
                <a:latin typeface="Arial Rounded MT Bold" panose="020F0704030504030204" charset="0"/>
                <a:ea typeface="微软雅黑" panose="020B0503020204020204" charset="-122"/>
                <a:cs typeface="Arial Rounded MT Bold" panose="020F0704030504030204" charset="0"/>
              </a:rPr>
              <a:t>的空间作为最终搜索空间。</a:t>
            </a:r>
            <a:endParaRPr lang="en-US" altLang="zh-CN" b="1">
              <a:latin typeface="Arial Rounded MT Bold" panose="020F0704030504030204" charset="0"/>
              <a:ea typeface="微软雅黑" panose="020B0503020204020204" charset="-122"/>
              <a:cs typeface="Arial Rounded MT Bold" panose="020F0704030504030204" charset="0"/>
            </a:endParaRPr>
          </a:p>
        </p:txBody>
      </p:sp>
      <p:pic>
        <p:nvPicPr>
          <p:cNvPr id="17" name="图片 16"/>
          <p:cNvPicPr>
            <a:picLocks noChangeAspect="1"/>
          </p:cNvPicPr>
          <p:nvPr>
            <p:custDataLst>
              <p:tags r:id="rId2"/>
            </p:custDataLst>
          </p:nvPr>
        </p:nvPicPr>
        <p:blipFill>
          <a:blip r:embed="rId3"/>
          <a:stretch>
            <a:fillRect/>
          </a:stretch>
        </p:blipFill>
        <p:spPr>
          <a:xfrm>
            <a:off x="10166985" y="2531745"/>
            <a:ext cx="1805940" cy="259080"/>
          </a:xfrm>
          <a:prstGeom prst="rect">
            <a:avLst/>
          </a:prstGeom>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Evaluation</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543560" y="1433830"/>
            <a:ext cx="4064000" cy="423545"/>
          </a:xfrm>
          <a:prstGeom prst="rect">
            <a:avLst/>
          </a:prstGeom>
          <a:noFill/>
        </p:spPr>
        <p:txBody>
          <a:bodyPr wrap="square" rtlCol="0">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Setup</a:t>
            </a:r>
            <a:endParaRPr lang="en-US" altLang="zh-CN">
              <a:latin typeface="Arial Rounded MT Bold" panose="020F0704030504030204" charset="0"/>
              <a:ea typeface="微软雅黑" panose="020B0503020204020204" charset="-122"/>
              <a:cs typeface="Arial Rounded MT Bold" panose="020F0704030504030204" charset="0"/>
            </a:endParaRPr>
          </a:p>
        </p:txBody>
      </p:sp>
      <p:sp>
        <p:nvSpPr>
          <p:cNvPr id="3" name="文本框 2"/>
          <p:cNvSpPr txBox="1"/>
          <p:nvPr/>
        </p:nvSpPr>
        <p:spPr>
          <a:xfrm>
            <a:off x="600075" y="2045970"/>
            <a:ext cx="11100435" cy="1419860"/>
          </a:xfrm>
          <a:prstGeom prst="rect">
            <a:avLst/>
          </a:prstGeom>
          <a:noFill/>
        </p:spPr>
        <p:txBody>
          <a:bodyPr wrap="square" rtlCol="0" anchor="t">
            <a:spAutoFit/>
          </a:bodyPr>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The INT8 latency constraints are {8, 10, 15, 20, 25} ms for Intel CPU and {15, 20, 25, 30, 35} ms for Pixel4. </a:t>
            </a:r>
            <a:endParaRPr lang="en-US" altLang="zh-CN">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For each device, we search 5k search spaces in total and return the one with highest Q-T score. </a:t>
            </a:r>
            <a:endParaRPr lang="en-US" altLang="zh-CN">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The population size P is 500 and sample size S is 125. </a:t>
            </a:r>
            <a:endParaRPr lang="en-US" altLang="zh-CN">
              <a:latin typeface="Arial Rounded MT Bold" panose="020F0704030504030204" charset="0"/>
              <a:ea typeface="微软雅黑" panose="020B0503020204020204" charset="-122"/>
              <a:cs typeface="Arial Rounded MT Bold" panose="020F0704030504030204" charset="0"/>
            </a:endParaRPr>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Evaluation</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543560" y="1433830"/>
            <a:ext cx="5447665" cy="423545"/>
          </a:xfrm>
          <a:prstGeom prst="rect">
            <a:avLst/>
          </a:prstGeom>
          <a:noFill/>
        </p:spPr>
        <p:txBody>
          <a:bodyPr wrap="square" rtlCol="0">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Comparison with SOTA search spaces.</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4" name="图片 3"/>
          <p:cNvPicPr>
            <a:picLocks noChangeAspect="1"/>
          </p:cNvPicPr>
          <p:nvPr>
            <p:custDataLst>
              <p:tags r:id="rId2"/>
            </p:custDataLst>
          </p:nvPr>
        </p:nvPicPr>
        <p:blipFill>
          <a:blip r:embed="rId3"/>
          <a:stretch>
            <a:fillRect/>
          </a:stretch>
        </p:blipFill>
        <p:spPr>
          <a:xfrm>
            <a:off x="3359785" y="2155190"/>
            <a:ext cx="4930140" cy="2964180"/>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43560" y="675640"/>
            <a:ext cx="406400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Introduction</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6" name="文本框 5"/>
          <p:cNvSpPr txBox="1"/>
          <p:nvPr/>
        </p:nvSpPr>
        <p:spPr>
          <a:xfrm>
            <a:off x="1588770" y="1612265"/>
            <a:ext cx="8276590" cy="645160"/>
          </a:xfrm>
          <a:prstGeom prst="rect">
            <a:avLst/>
          </a:prstGeom>
          <a:noFill/>
        </p:spPr>
        <p:txBody>
          <a:bodyPr wrap="square" rtlCol="0">
            <a:spAutoFit/>
          </a:bodyPr>
          <a:p>
            <a:pPr marL="285750" indent="-285750">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INT8 quantization</a:t>
            </a:r>
            <a:r>
              <a:rPr lang="zh-CN" altLang="en-US">
                <a:latin typeface="Arial Rounded MT Bold" panose="020F0704030504030204" charset="0"/>
                <a:ea typeface="微软雅黑" panose="020B0503020204020204" charset="-122"/>
                <a:cs typeface="Arial Rounded MT Bold" panose="020F0704030504030204" charset="0"/>
              </a:rPr>
              <a:t>：</a:t>
            </a:r>
            <a:r>
              <a:rPr lang="en-US" altLang="zh-CN">
                <a:latin typeface="Arial Rounded MT Bold" panose="020F0704030504030204" charset="0"/>
                <a:ea typeface="微软雅黑" panose="020B0503020204020204" charset="-122"/>
                <a:cs typeface="Arial Rounded MT Bold" panose="020F0704030504030204" charset="0"/>
              </a:rPr>
              <a:t>compressing models by </a:t>
            </a:r>
            <a:r>
              <a:rPr lang="en-US" altLang="zh-CN">
                <a:solidFill>
                  <a:schemeClr val="accent6">
                    <a:lumMod val="75000"/>
                  </a:schemeClr>
                </a:solidFill>
                <a:latin typeface="Arial Rounded MT Bold" panose="020F0704030504030204" charset="0"/>
                <a:ea typeface="微软雅黑" panose="020B0503020204020204" charset="-122"/>
                <a:cs typeface="Arial Rounded MT Bold" panose="020F0704030504030204" charset="0"/>
              </a:rPr>
              <a:t>reducing the number of bits </a:t>
            </a:r>
            <a:r>
              <a:rPr lang="en-US" altLang="zh-CN">
                <a:latin typeface="Arial Rounded MT Bold" panose="020F0704030504030204" charset="0"/>
                <a:ea typeface="微软雅黑" panose="020B0503020204020204" charset="-122"/>
                <a:cs typeface="Arial Rounded MT Bold" panose="020F0704030504030204" charset="0"/>
              </a:rPr>
              <a:t>required to represent weights or activations</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100" name="图片 99"/>
          <p:cNvPicPr/>
          <p:nvPr/>
        </p:nvPicPr>
        <p:blipFill>
          <a:blip r:embed="rId1"/>
          <a:stretch>
            <a:fillRect/>
          </a:stretch>
        </p:blipFill>
        <p:spPr>
          <a:xfrm>
            <a:off x="2980690" y="2482850"/>
            <a:ext cx="4914900" cy="2762250"/>
          </a:xfrm>
          <a:prstGeom prst="rect">
            <a:avLst/>
          </a:prstGeom>
          <a:noFill/>
          <a:ln w="9525">
            <a:noFill/>
          </a:ln>
        </p:spPr>
      </p:pic>
      <p:sp>
        <p:nvSpPr>
          <p:cNvPr id="8" name="文本框 7"/>
          <p:cNvSpPr txBox="1"/>
          <p:nvPr/>
        </p:nvSpPr>
        <p:spPr>
          <a:xfrm>
            <a:off x="8037195" y="3291840"/>
            <a:ext cx="3267710" cy="1476375"/>
          </a:xfrm>
          <a:prstGeom prst="rect">
            <a:avLst/>
          </a:prstGeom>
          <a:noFill/>
        </p:spPr>
        <p:txBody>
          <a:bodyPr wrap="square" rtlCol="0">
            <a:spAutoFit/>
          </a:bodyPr>
          <a:p>
            <a:pPr indent="0">
              <a:buFont typeface="Arial" panose="020B0604020202020204" pitchFamily="34" charset="0"/>
              <a:buNone/>
            </a:pPr>
            <a:r>
              <a:rPr lang="en-US" altLang="zh-CN">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rPr>
              <a:t>Speed up</a:t>
            </a:r>
            <a:r>
              <a:rPr lang="en-US" altLang="zh-CN">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sym typeface="+mn-ea"/>
              </a:rPr>
              <a:t> </a:t>
            </a:r>
            <a:endParaRPr lang="en-US" altLang="zh-CN">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sym typeface="+mn-ea"/>
            </a:endParaRPr>
          </a:p>
          <a:p>
            <a:pPr indent="0">
              <a:buFont typeface="Arial" panose="020B0604020202020204" pitchFamily="34" charset="0"/>
              <a:buNone/>
            </a:pPr>
            <a:endParaRPr lang="en-US" altLang="zh-CN">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sym typeface="+mn-ea"/>
            </a:endParaRPr>
          </a:p>
          <a:p>
            <a:pPr indent="0">
              <a:buFont typeface="Arial" panose="020B0604020202020204" pitchFamily="34" charset="0"/>
              <a:buNone/>
            </a:pPr>
            <a:r>
              <a:rPr lang="en-US" altLang="zh-CN">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sym typeface="+mn-ea"/>
              </a:rPr>
              <a:t>Reduce the computations and the inference time</a:t>
            </a:r>
            <a:endParaRPr lang="en-US" altLang="zh-CN">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endParaRPr>
          </a:p>
          <a:p>
            <a:pPr indent="0">
              <a:buFont typeface="Arial" panose="020B0604020202020204" pitchFamily="34" charset="0"/>
              <a:buNone/>
            </a:pPr>
            <a:endParaRPr lang="en-US" altLang="zh-CN">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Evaluation</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543560" y="1433830"/>
            <a:ext cx="5447665" cy="423545"/>
          </a:xfrm>
          <a:prstGeom prst="rect">
            <a:avLst/>
          </a:prstGeom>
          <a:noFill/>
        </p:spPr>
        <p:txBody>
          <a:bodyPr wrap="square" rtlCol="0">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SpaceEvo under diverse latency constraints</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3" name="图片 2"/>
          <p:cNvPicPr>
            <a:picLocks noChangeAspect="1"/>
          </p:cNvPicPr>
          <p:nvPr>
            <p:custDataLst>
              <p:tags r:id="rId2"/>
            </p:custDataLst>
          </p:nvPr>
        </p:nvPicPr>
        <p:blipFill>
          <a:blip r:embed="rId3"/>
          <a:stretch>
            <a:fillRect/>
          </a:stretch>
        </p:blipFill>
        <p:spPr>
          <a:xfrm>
            <a:off x="3630930" y="2042160"/>
            <a:ext cx="4930140" cy="2773680"/>
          </a:xfrm>
          <a:prstGeom prst="rect">
            <a:avLst/>
          </a:prstGeom>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948563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The Effectiveness of Discovered INT8 Models</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pic>
        <p:nvPicPr>
          <p:cNvPr id="3" name="图片 2"/>
          <p:cNvPicPr>
            <a:picLocks noChangeAspect="1"/>
          </p:cNvPicPr>
          <p:nvPr>
            <p:custDataLst>
              <p:tags r:id="rId2"/>
            </p:custDataLst>
          </p:nvPr>
        </p:nvPicPr>
        <p:blipFill>
          <a:blip r:embed="rId3"/>
          <a:stretch>
            <a:fillRect/>
          </a:stretch>
        </p:blipFill>
        <p:spPr>
          <a:xfrm>
            <a:off x="734695" y="1422400"/>
            <a:ext cx="4899660" cy="454152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141720" y="2019935"/>
            <a:ext cx="4960620" cy="4046220"/>
          </a:xfrm>
          <a:prstGeom prst="rect">
            <a:avLst/>
          </a:prstGeom>
        </p:spPr>
      </p:pic>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948563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Thoughts</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686435" y="1355090"/>
            <a:ext cx="10960735" cy="5147945"/>
          </a:xfrm>
          <a:prstGeom prst="rect">
            <a:avLst/>
          </a:prstGeom>
          <a:noFill/>
        </p:spPr>
        <p:txBody>
          <a:bodyPr wrap="square" rtlCol="0">
            <a:spAutoFit/>
          </a:bodyPr>
          <a:p>
            <a:pPr indent="0">
              <a:lnSpc>
                <a:spcPct val="120000"/>
              </a:lnSpc>
              <a:buFont typeface="Arial" panose="020B0604020202020204" pitchFamily="34" charset="0"/>
              <a:buNone/>
            </a:pPr>
            <a:r>
              <a:rPr lang="en-US" altLang="zh-CN" sz="2000" b="1">
                <a:solidFill>
                  <a:schemeClr val="accent4">
                    <a:lumMod val="50000"/>
                  </a:schemeClr>
                </a:solidFill>
                <a:latin typeface="Arial Rounded MT Bold" panose="020F0704030504030204" charset="0"/>
                <a:ea typeface="微软雅黑" panose="020B0503020204020204" charset="-122"/>
                <a:cs typeface="Arial Rounded MT Bold" panose="020F0704030504030204" charset="0"/>
              </a:rPr>
              <a:t>Strength</a:t>
            </a:r>
            <a:endParaRPr lang="en-US" altLang="zh-CN" sz="2000" b="1">
              <a:solidFill>
                <a:schemeClr val="accent4">
                  <a:lumMod val="50000"/>
                </a:schemeClr>
              </a:solidFill>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solidFill>
                  <a:schemeClr val="tx1">
                    <a:lumMod val="95000"/>
                    <a:lumOff val="5000"/>
                  </a:schemeClr>
                </a:solidFill>
                <a:latin typeface="Arial Rounded MT Bold" panose="020F0704030504030204" charset="0"/>
                <a:ea typeface="微软雅黑" panose="020B0503020204020204" charset="-122"/>
                <a:cs typeface="Arial Rounded MT Bold" panose="020F0704030504030204" charset="0"/>
              </a:rPr>
              <a:t>automatically design a quantization-friendly space for target device, which delivers superior INT8 quantized models with SOTA efficiency on real-world edge devices.</a:t>
            </a:r>
            <a:endParaRPr lang="en-US" altLang="zh-CN" sz="2000" b="1">
              <a:solidFill>
                <a:schemeClr val="tx1">
                  <a:lumMod val="95000"/>
                  <a:lumOff val="5000"/>
                </a:schemeClr>
              </a:solidFill>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the proposed quality score (Q-T score) is a good approximate metric of the search space quality.</a:t>
            </a:r>
            <a:endParaRPr lang="en-US" altLang="zh-CN">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Its potential extends to applications for other crucial deployment metrics, such as energy and memory consumption, enhancing the sustainability of edge computing solutions.</a:t>
            </a:r>
            <a:endParaRPr lang="en-US" altLang="zh-CN">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endParaRPr lang="en-US" altLang="zh-CN">
              <a:latin typeface="Arial Rounded MT Bold" panose="020F0704030504030204" charset="0"/>
              <a:ea typeface="微软雅黑" panose="020B0503020204020204" charset="-122"/>
              <a:cs typeface="Arial Rounded MT Bold" panose="020F0704030504030204" charset="0"/>
            </a:endParaRPr>
          </a:p>
          <a:p>
            <a:pPr indent="0">
              <a:lnSpc>
                <a:spcPct val="120000"/>
              </a:lnSpc>
              <a:buFont typeface="Arial" panose="020B0604020202020204" pitchFamily="34" charset="0"/>
              <a:buNone/>
            </a:pPr>
            <a:r>
              <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Weakness</a:t>
            </a:r>
            <a:endParaRPr lang="en-US" altLang="zh-CN">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Experiments are mostly done with two mobile CPUs. It is uncertain whether the on-device quantization efficiency analysis in this paper still holds for mobile GPUs and even mobile NPUs or not.</a:t>
            </a:r>
            <a:endParaRPr lang="en-US" altLang="zh-CN">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T</a:t>
            </a:r>
            <a:r>
              <a:rPr lang="en-US" altLang="zh-CN">
                <a:latin typeface="Arial Rounded MT Bold" panose="020F0704030504030204" charset="0"/>
                <a:ea typeface="微软雅黑" panose="020B0503020204020204" charset="-122"/>
                <a:cs typeface="Arial Rounded MT Bold" panose="020F0704030504030204" charset="0"/>
              </a:rPr>
              <a:t>he Experiments devices are too few, which can not make the results or oberservation convincing.</a:t>
            </a:r>
            <a:endParaRPr lang="en-US" altLang="zh-CN">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endParaRPr lang="en-US" altLang="zh-CN">
              <a:latin typeface="Arial Rounded MT Bold" panose="020F0704030504030204" charset="0"/>
              <a:ea typeface="微软雅黑" panose="020B0503020204020204" charset="-122"/>
              <a:cs typeface="Arial Rounded MT Bold" panose="020F0704030504030204" charset="0"/>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i="1">
                <a:latin typeface="Arial Rounded MT Bold" panose="020F0704030504030204" charset="0"/>
                <a:cs typeface="Arial Rounded MT Bold" panose="020F0704030504030204" charset="0"/>
              </a:rPr>
              <a:t>Thank You !</a:t>
            </a:r>
            <a:endParaRPr lang="en-US" altLang="zh-CN" i="1">
              <a:latin typeface="Arial Rounded MT Bold" panose="020F0704030504030204" charset="0"/>
              <a:cs typeface="Arial Rounded MT Bold" panose="020F0704030504030204" charset="0"/>
            </a:endParaRPr>
          </a:p>
        </p:txBody>
      </p:sp>
      <p:sp>
        <p:nvSpPr>
          <p:cNvPr id="3" name="副标题 2"/>
          <p:cNvSpPr>
            <a:spLocks noGrp="1"/>
          </p:cNvSpPr>
          <p:nvPr>
            <p:ph type="subTitle" idx="1"/>
          </p:nvPr>
        </p:nvSpPr>
        <p:spPr>
          <a:xfrm>
            <a:off x="1198800" y="4204290"/>
            <a:ext cx="9799200" cy="1472400"/>
          </a:xfrm>
        </p:spPr>
        <p:txBody>
          <a:bodyPr/>
          <a:p>
            <a:r>
              <a:rPr lang="en-US" altLang="zh-CN" i="1">
                <a:latin typeface="Arial Rounded MT Bold" panose="020F0704030504030204" charset="0"/>
                <a:cs typeface="Arial Rounded MT Bold" panose="020F0704030504030204" charset="0"/>
              </a:rPr>
              <a:t>Ye Wan 2023.11.20</a:t>
            </a:r>
            <a:endParaRPr lang="en-US" altLang="zh-CN" i="1">
              <a:latin typeface="Arial Rounded MT Bold" panose="020F0704030504030204" charset="0"/>
              <a:cs typeface="Arial Rounded MT Bold" panose="020F070403050403020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406400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Introduction</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1525270" y="1193165"/>
            <a:ext cx="9627870" cy="1502410"/>
          </a:xfrm>
          <a:prstGeom prst="rect">
            <a:avLst/>
          </a:prstGeom>
          <a:noFill/>
        </p:spPr>
        <p:txBody>
          <a:bodyPr wrap="square" rtlCol="0">
            <a:spAutoFit/>
          </a:bodyPr>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sym typeface="+mn-ea"/>
              </a:rPr>
              <a:t>INT8 quantization only </a:t>
            </a:r>
            <a:r>
              <a:rPr lang="en-US" altLang="zh-CN">
                <a:latin typeface="Arial Rounded MT Bold" panose="020F0704030504030204" charset="0"/>
                <a:ea typeface="微软雅黑" panose="020B0503020204020204" charset="-122"/>
                <a:cs typeface="Arial Rounded MT Bold" panose="020F0704030504030204" charset="0"/>
              </a:rPr>
              <a:t>achieve only marginal speedup</a:t>
            </a:r>
            <a:endParaRPr lang="en-US" altLang="zh-CN">
              <a:latin typeface="Arial Rounded MT Bold" panose="020F0704030504030204" charset="0"/>
              <a:ea typeface="微软雅黑" panose="020B0503020204020204" charset="-122"/>
              <a:cs typeface="Arial Rounded MT Bold" panose="020F0704030504030204" charset="0"/>
            </a:endParaRPr>
          </a:p>
          <a:p>
            <a:pPr indent="0">
              <a:lnSpc>
                <a:spcPct val="30000"/>
              </a:lnSpc>
              <a:buFont typeface="Arial" panose="020B0604020202020204" pitchFamily="34" charset="0"/>
              <a:buNone/>
            </a:pPr>
            <a:endParaRPr lang="en-US" altLang="zh-CN">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solidFill>
                  <a:schemeClr val="tx1"/>
                </a:solidFill>
                <a:latin typeface="Arial Rounded MT Bold" panose="020F0704030504030204" charset="0"/>
                <a:ea typeface="微软雅黑" panose="020B0503020204020204" charset="-122"/>
                <a:cs typeface="Arial Rounded MT Bold" panose="020F0704030504030204" charset="0"/>
                <a:sym typeface="+mn-ea"/>
              </a:rPr>
              <a:t>Traditional quantization methods focus on </a:t>
            </a:r>
            <a:r>
              <a:rPr lang="en-US" altLang="zh-CN">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sym typeface="+mn-ea"/>
              </a:rPr>
              <a:t>minimizing accuracy</a:t>
            </a:r>
            <a:r>
              <a:rPr lang="en-US" altLang="zh-CN">
                <a:solidFill>
                  <a:schemeClr val="tx1"/>
                </a:solidFill>
                <a:latin typeface="Arial Rounded MT Bold" panose="020F0704030504030204" charset="0"/>
                <a:ea typeface="微软雅黑" panose="020B0503020204020204" charset="-122"/>
                <a:cs typeface="Arial Rounded MT Bold" panose="020F0704030504030204" charset="0"/>
                <a:sym typeface="+mn-ea"/>
              </a:rPr>
              <a:t> loss for a given pre-trained model, but </a:t>
            </a:r>
            <a:r>
              <a:rPr lang="en-US" altLang="zh-CN">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sym typeface="+mn-ea"/>
              </a:rPr>
              <a:t>ignore the real-world inference efficiency.</a:t>
            </a:r>
            <a:endParaRPr lang="en-US" altLang="zh-CN">
              <a:solidFill>
                <a:schemeClr val="tx1"/>
              </a:solidFill>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endParaRPr lang="en-US" altLang="zh-CN">
              <a:solidFill>
                <a:schemeClr val="tx1"/>
              </a:solidFill>
              <a:latin typeface="Arial Rounded MT Bold" panose="020F0704030504030204" charset="0"/>
              <a:ea typeface="微软雅黑" panose="020B0503020204020204" charset="-122"/>
              <a:cs typeface="Arial Rounded MT Bold" panose="020F0704030504030204" charset="0"/>
            </a:endParaRPr>
          </a:p>
        </p:txBody>
      </p:sp>
      <p:pic>
        <p:nvPicPr>
          <p:cNvPr id="6" name="图片 5"/>
          <p:cNvPicPr>
            <a:picLocks noChangeAspect="1"/>
          </p:cNvPicPr>
          <p:nvPr>
            <p:custDataLst>
              <p:tags r:id="rId2"/>
            </p:custDataLst>
          </p:nvPr>
        </p:nvPicPr>
        <p:blipFill>
          <a:blip r:embed="rId3"/>
          <a:stretch>
            <a:fillRect/>
          </a:stretch>
        </p:blipFill>
        <p:spPr>
          <a:xfrm>
            <a:off x="3594100" y="2567305"/>
            <a:ext cx="3084195" cy="2629535"/>
          </a:xfrm>
          <a:prstGeom prst="rect">
            <a:avLst/>
          </a:prstGeom>
        </p:spPr>
      </p:pic>
      <p:sp>
        <p:nvSpPr>
          <p:cNvPr id="7" name="文本框 6"/>
          <p:cNvSpPr txBox="1"/>
          <p:nvPr/>
        </p:nvSpPr>
        <p:spPr>
          <a:xfrm>
            <a:off x="6879590" y="3420745"/>
            <a:ext cx="4064000" cy="922020"/>
          </a:xfrm>
          <a:prstGeom prst="rect">
            <a:avLst/>
          </a:prstGeom>
          <a:noFill/>
        </p:spPr>
        <p:txBody>
          <a:bodyPr wrap="square" rtlCol="0">
            <a:spAutoFit/>
          </a:bodyPr>
          <a:p>
            <a:pPr indent="0">
              <a:buFont typeface="Arial" panose="020B0604020202020204" pitchFamily="34" charset="0"/>
              <a:buNone/>
            </a:pPr>
            <a:r>
              <a:rPr lang="en-US" altLang="zh-CN">
                <a:solidFill>
                  <a:schemeClr val="accent6">
                    <a:lumMod val="75000"/>
                  </a:schemeClr>
                </a:solidFill>
                <a:latin typeface="Arial Rounded MT Bold" panose="020F0704030504030204" charset="0"/>
                <a:ea typeface="微软雅黑" panose="020B0503020204020204" charset="-122"/>
                <a:cs typeface="Arial Rounded MT Bold" panose="020F0704030504030204" charset="0"/>
              </a:rPr>
              <a:t>Less than 2x speedup</a:t>
            </a:r>
            <a:endParaRPr lang="en-US" altLang="zh-CN">
              <a:solidFill>
                <a:schemeClr val="accent6">
                  <a:lumMod val="75000"/>
                </a:schemeClr>
              </a:solidFill>
              <a:latin typeface="Arial Rounded MT Bold" panose="020F0704030504030204" charset="0"/>
              <a:ea typeface="微软雅黑" panose="020B0503020204020204" charset="-122"/>
              <a:cs typeface="Arial Rounded MT Bold" panose="020F0704030504030204" charset="0"/>
            </a:endParaRPr>
          </a:p>
          <a:p>
            <a:pPr indent="0">
              <a:buFont typeface="Arial" panose="020B0604020202020204" pitchFamily="34" charset="0"/>
              <a:buNone/>
            </a:pPr>
            <a:endParaRPr lang="en-US" altLang="zh-CN">
              <a:solidFill>
                <a:schemeClr val="accent6">
                  <a:lumMod val="75000"/>
                </a:schemeClr>
              </a:solidFill>
              <a:latin typeface="Arial Rounded MT Bold" panose="020F0704030504030204" charset="0"/>
              <a:ea typeface="微软雅黑" panose="020B0503020204020204" charset="-122"/>
              <a:cs typeface="Arial Rounded MT Bold" panose="020F0704030504030204" charset="0"/>
            </a:endParaRPr>
          </a:p>
          <a:p>
            <a:pPr indent="0">
              <a:buFont typeface="Arial" panose="020B0604020202020204" pitchFamily="34" charset="0"/>
              <a:buNone/>
            </a:pPr>
            <a:r>
              <a:rPr lang="en-US" altLang="zh-CN">
                <a:solidFill>
                  <a:schemeClr val="accent6">
                    <a:lumMod val="75000"/>
                  </a:schemeClr>
                </a:solidFill>
                <a:latin typeface="Arial Rounded MT Bold" panose="020F0704030504030204" charset="0"/>
                <a:ea typeface="微软雅黑" panose="020B0503020204020204" charset="-122"/>
                <a:cs typeface="Arial Rounded MT Bold" panose="020F0704030504030204" charset="0"/>
              </a:rPr>
              <a:t>Still high latency ! </a:t>
            </a:r>
            <a:endParaRPr lang="en-US" altLang="zh-CN">
              <a:solidFill>
                <a:schemeClr val="accent6">
                  <a:lumMod val="75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10" name="文本框 9"/>
          <p:cNvSpPr txBox="1"/>
          <p:nvPr/>
        </p:nvSpPr>
        <p:spPr>
          <a:xfrm>
            <a:off x="2724785" y="5376545"/>
            <a:ext cx="9091295" cy="398780"/>
          </a:xfrm>
          <a:prstGeom prst="rect">
            <a:avLst/>
          </a:prstGeom>
          <a:noFill/>
        </p:spPr>
        <p:txBody>
          <a:bodyPr wrap="square" rtlCol="0">
            <a:spAutoFit/>
          </a:bodyPr>
          <a:p>
            <a:pPr indent="0">
              <a:buFont typeface="Arial" panose="020B0604020202020204" pitchFamily="34" charset="0"/>
              <a:buNone/>
            </a:pPr>
            <a:r>
              <a:rPr lang="en-US" altLang="zh-CN" sz="2000" b="1">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rPr>
              <a:t>Difficult to deploy on latency-critical scenarios</a:t>
            </a:r>
            <a:endParaRPr lang="en-US" altLang="zh-CN" sz="2000" b="1">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endParaRPr>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406400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Introduction</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1283970" y="1490980"/>
            <a:ext cx="8499475" cy="645160"/>
          </a:xfrm>
          <a:prstGeom prst="rect">
            <a:avLst/>
          </a:prstGeom>
          <a:noFill/>
        </p:spPr>
        <p:txBody>
          <a:bodyPr wrap="square" rtlCol="0">
            <a:spAutoFit/>
          </a:bodyPr>
          <a:p>
            <a:pPr marL="285750" indent="-285750">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Neural Architecture Search (NAS) is a powerful tool for automating efficient quantized model design.</a:t>
            </a:r>
            <a:endParaRPr lang="en-US" altLang="zh-CN">
              <a:latin typeface="Arial Rounded MT Bold" panose="020F0704030504030204" charset="0"/>
              <a:ea typeface="微软雅黑" panose="020B0503020204020204" charset="-122"/>
              <a:cs typeface="Arial Rounded MT Bold" panose="020F0704030504030204" charset="0"/>
            </a:endParaRPr>
          </a:p>
        </p:txBody>
      </p:sp>
      <p:sp>
        <p:nvSpPr>
          <p:cNvPr id="4" name="文本框 3"/>
          <p:cNvSpPr txBox="1"/>
          <p:nvPr/>
        </p:nvSpPr>
        <p:spPr>
          <a:xfrm>
            <a:off x="1283970" y="2136140"/>
            <a:ext cx="9027795" cy="1640205"/>
          </a:xfrm>
          <a:prstGeom prst="rect">
            <a:avLst/>
          </a:prstGeom>
          <a:noFill/>
        </p:spPr>
        <p:txBody>
          <a:bodyPr wrap="square" rtlCol="0">
            <a:spAutoFit/>
          </a:bodyPr>
          <a:p>
            <a:pPr marL="285750" indent="-285750">
              <a:lnSpc>
                <a:spcPct val="140000"/>
              </a:lnSpc>
              <a:buFont typeface="Arial" panose="020B0604020202020204" pitchFamily="34" charset="0"/>
              <a:buChar char="•"/>
            </a:pPr>
            <a:r>
              <a:rPr lang="en-US" altLang="zh-CN">
                <a:solidFill>
                  <a:srgbClr val="00B050"/>
                </a:solidFill>
                <a:latin typeface="Arial Rounded MT Bold" panose="020F0704030504030204" charset="0"/>
                <a:ea typeface="微软雅黑" panose="020B0503020204020204" charset="-122"/>
                <a:cs typeface="Arial Rounded MT Bold" panose="020F0704030504030204" charset="0"/>
              </a:rPr>
              <a:t>Two-stage paradigm (one shot NAS)</a:t>
            </a:r>
            <a:endParaRPr lang="en-US" altLang="zh-CN">
              <a:solidFill>
                <a:srgbClr val="00B050"/>
              </a:solidFill>
              <a:latin typeface="Arial Rounded MT Bold" panose="020F0704030504030204" charset="0"/>
              <a:ea typeface="微软雅黑" panose="020B0503020204020204" charset="-122"/>
              <a:cs typeface="Arial Rounded MT Bold" panose="020F0704030504030204" charset="0"/>
            </a:endParaRPr>
          </a:p>
          <a:p>
            <a:pPr marL="742950" lvl="1" indent="-285750">
              <a:lnSpc>
                <a:spcPct val="140000"/>
              </a:lnSpc>
              <a:buFont typeface="Arial" panose="020B0604020202020204" pitchFamily="34" charset="0"/>
              <a:buChar char="•"/>
            </a:pPr>
            <a:r>
              <a:rPr lang="en-US" altLang="zh-CN">
                <a:solidFill>
                  <a:srgbClr val="0070C0"/>
                </a:solidFill>
                <a:latin typeface="Arial Rounded MT Bold" panose="020F0704030504030204" charset="0"/>
                <a:ea typeface="微软雅黑" panose="020B0503020204020204" charset="-122"/>
                <a:cs typeface="Arial Rounded MT Bold" panose="020F0704030504030204" charset="0"/>
              </a:rPr>
              <a:t>step1</a:t>
            </a:r>
            <a:r>
              <a:rPr lang="en-US" altLang="zh-CN">
                <a:latin typeface="Arial Rounded MT Bold" panose="020F0704030504030204" charset="0"/>
                <a:ea typeface="微软雅黑" panose="020B0503020204020204" charset="-122"/>
                <a:cs typeface="Arial Rounded MT Bold" panose="020F0704030504030204" charset="0"/>
              </a:rPr>
              <a:t>: trains a weight-shared quantized</a:t>
            </a:r>
            <a:r>
              <a:rPr lang="en-US" altLang="zh-CN">
                <a:solidFill>
                  <a:schemeClr val="tx1"/>
                </a:solidFill>
                <a:latin typeface="Arial Rounded MT Bold" panose="020F0704030504030204" charset="0"/>
                <a:ea typeface="微软雅黑" panose="020B0503020204020204" charset="-122"/>
                <a:cs typeface="Arial Rounded MT Bold" panose="020F0704030504030204" charset="0"/>
              </a:rPr>
              <a:t> supernet</a:t>
            </a:r>
            <a:endParaRPr lang="en-US" altLang="zh-CN">
              <a:solidFill>
                <a:schemeClr val="accent1">
                  <a:lumMod val="50000"/>
                </a:schemeClr>
              </a:solidFill>
              <a:latin typeface="Arial Rounded MT Bold" panose="020F0704030504030204" charset="0"/>
              <a:ea typeface="微软雅黑" panose="020B0503020204020204" charset="-122"/>
              <a:cs typeface="Arial Rounded MT Bold" panose="020F0704030504030204" charset="0"/>
            </a:endParaRPr>
          </a:p>
          <a:p>
            <a:pPr marL="742950" lvl="1" indent="-285750">
              <a:lnSpc>
                <a:spcPct val="140000"/>
              </a:lnSpc>
              <a:buFont typeface="Arial" panose="020B0604020202020204" pitchFamily="34" charset="0"/>
              <a:buChar char="•"/>
            </a:pPr>
            <a:r>
              <a:rPr lang="en-US" altLang="zh-CN">
                <a:solidFill>
                  <a:srgbClr val="0070C0"/>
                </a:solidFill>
                <a:latin typeface="Arial Rounded MT Bold" panose="020F0704030504030204" charset="0"/>
                <a:ea typeface="微软雅黑" panose="020B0503020204020204" charset="-122"/>
                <a:cs typeface="Arial Rounded MT Bold" panose="020F0704030504030204" charset="0"/>
              </a:rPr>
              <a:t>step2:</a:t>
            </a:r>
            <a:r>
              <a:rPr lang="en-US" altLang="zh-CN">
                <a:latin typeface="Arial Rounded MT Bold" panose="020F0704030504030204" charset="0"/>
                <a:ea typeface="微软雅黑" panose="020B0503020204020204" charset="-122"/>
                <a:cs typeface="Arial Rounded MT Bold" panose="020F0704030504030204" charset="0"/>
              </a:rPr>
              <a:t> uses typical search algorithms to find subnets with best quantized accuracy under different FLOPs constraints</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102" name="图片 101"/>
          <p:cNvPicPr/>
          <p:nvPr/>
        </p:nvPicPr>
        <p:blipFill>
          <a:blip r:embed="rId2"/>
          <a:stretch>
            <a:fillRect/>
          </a:stretch>
        </p:blipFill>
        <p:spPr>
          <a:xfrm>
            <a:off x="1607820" y="3855720"/>
            <a:ext cx="5723255" cy="1988820"/>
          </a:xfrm>
          <a:prstGeom prst="rect">
            <a:avLst/>
          </a:prstGeom>
          <a:noFill/>
          <a:ln w="9525">
            <a:noFill/>
          </a:ln>
        </p:spPr>
      </p:pic>
      <p:sp>
        <p:nvSpPr>
          <p:cNvPr id="6" name="文本框 5"/>
          <p:cNvSpPr txBox="1"/>
          <p:nvPr/>
        </p:nvSpPr>
        <p:spPr>
          <a:xfrm>
            <a:off x="7432040" y="3855720"/>
            <a:ext cx="4446270" cy="1988820"/>
          </a:xfrm>
          <a:prstGeom prst="rect">
            <a:avLst/>
          </a:prstGeom>
          <a:noFill/>
        </p:spPr>
        <p:txBody>
          <a:bodyPr wrap="square" rtlCol="0">
            <a:noAutofit/>
          </a:bodyPr>
          <a:p>
            <a:pPr indent="0">
              <a:lnSpc>
                <a:spcPct val="100000"/>
              </a:lnSpc>
              <a:buFont typeface="Arial" panose="020B0604020202020204" pitchFamily="34" charset="0"/>
              <a:buNone/>
            </a:pPr>
            <a:r>
              <a:rPr lang="en-US" altLang="zh-CN">
                <a:solidFill>
                  <a:schemeClr val="accent6">
                    <a:lumMod val="75000"/>
                  </a:schemeClr>
                </a:solidFill>
                <a:latin typeface="Arial Rounded MT Bold" panose="020F0704030504030204" charset="0"/>
                <a:ea typeface="微软雅黑" panose="020B0503020204020204" charset="-122"/>
                <a:cs typeface="Arial Rounded MT Bold" panose="020F0704030504030204" charset="0"/>
              </a:rPr>
              <a:t>poor performance ! </a:t>
            </a:r>
            <a:endParaRPr lang="en-US" altLang="zh-CN">
              <a:solidFill>
                <a:schemeClr val="accent6">
                  <a:lumMod val="75000"/>
                </a:schemeClr>
              </a:solidFill>
              <a:latin typeface="Arial Rounded MT Bold" panose="020F0704030504030204" charset="0"/>
              <a:ea typeface="微软雅黑" panose="020B0503020204020204" charset="-122"/>
              <a:cs typeface="Arial Rounded MT Bold" panose="020F0704030504030204" charset="0"/>
            </a:endParaRPr>
          </a:p>
          <a:p>
            <a:pPr indent="0">
              <a:lnSpc>
                <a:spcPct val="100000"/>
              </a:lnSpc>
              <a:buFont typeface="Arial" panose="020B0604020202020204" pitchFamily="34" charset="0"/>
              <a:buNone/>
            </a:pPr>
            <a:endParaRPr lang="en-US" altLang="zh-CN">
              <a:solidFill>
                <a:schemeClr val="accent4">
                  <a:lumMod val="75000"/>
                </a:schemeClr>
              </a:solidFill>
              <a:latin typeface="Arial Rounded MT Bold" panose="020F0704030504030204" charset="0"/>
              <a:ea typeface="微软雅黑" panose="020B0503020204020204" charset="-122"/>
              <a:cs typeface="Arial Rounded MT Bold" panose="020F0704030504030204" charset="0"/>
            </a:endParaRPr>
          </a:p>
          <a:p>
            <a:pPr indent="0">
              <a:lnSpc>
                <a:spcPct val="100000"/>
              </a:lnSpc>
              <a:buFont typeface="Arial" panose="020B0604020202020204" pitchFamily="34" charset="0"/>
              <a:buNone/>
            </a:pPr>
            <a:endParaRPr lang="en-US" altLang="zh-CN">
              <a:solidFill>
                <a:schemeClr val="accent4">
                  <a:lumMod val="75000"/>
                </a:schemeClr>
              </a:solidFill>
              <a:latin typeface="Arial Rounded MT Bold" panose="020F0704030504030204" charset="0"/>
              <a:ea typeface="微软雅黑" panose="020B0503020204020204" charset="-122"/>
              <a:cs typeface="Arial Rounded MT Bold" panose="020F0704030504030204" charset="0"/>
            </a:endParaRPr>
          </a:p>
          <a:p>
            <a:pPr indent="0">
              <a:lnSpc>
                <a:spcPct val="100000"/>
              </a:lnSpc>
              <a:buFont typeface="Arial" panose="020B0604020202020204" pitchFamily="34" charset="0"/>
              <a:buNone/>
            </a:pPr>
            <a:r>
              <a:rPr lang="en-US" altLang="zh-CN">
                <a:solidFill>
                  <a:schemeClr val="accent5">
                    <a:lumMod val="50000"/>
                  </a:schemeClr>
                </a:solidFill>
                <a:latin typeface="Arial Rounded MT Bold" panose="020F0704030504030204" charset="0"/>
                <a:ea typeface="微软雅黑" panose="020B0503020204020204" charset="-122"/>
                <a:cs typeface="Arial Rounded MT Bold" panose="020F0704030504030204" charset="0"/>
              </a:rPr>
              <a:t>Reason: prior art search spaces cannot be well applied to quantization on diverse devices</a:t>
            </a:r>
            <a:endParaRPr lang="en-US" altLang="zh-CN">
              <a:solidFill>
                <a:schemeClr val="accent5">
                  <a:lumMod val="50000"/>
                </a:schemeClr>
              </a:solidFill>
              <a:latin typeface="Arial Rounded MT Bold" panose="020F0704030504030204" charset="0"/>
              <a:ea typeface="微软雅黑" panose="020B0503020204020204" charset="-122"/>
              <a:cs typeface="Arial Rounded MT Bold" panose="020F0704030504030204" charset="0"/>
            </a:endParaRPr>
          </a:p>
          <a:p>
            <a:pPr indent="0">
              <a:lnSpc>
                <a:spcPct val="100000"/>
              </a:lnSpc>
              <a:buFont typeface="Arial" panose="020B0604020202020204" pitchFamily="34" charset="0"/>
              <a:buNone/>
            </a:pPr>
            <a:endParaRPr lang="en-US" altLang="zh-CN">
              <a:solidFill>
                <a:schemeClr val="accent5">
                  <a:lumMod val="50000"/>
                </a:schemeClr>
              </a:solidFill>
              <a:latin typeface="Arial Rounded MT Bold" panose="020F0704030504030204" charset="0"/>
              <a:ea typeface="微软雅黑" panose="020B0503020204020204" charset="-122"/>
              <a:cs typeface="Arial Rounded MT Bold" panose="020F0704030504030204" charset="0"/>
            </a:endParaRPr>
          </a:p>
          <a:p>
            <a:pPr indent="0">
              <a:lnSpc>
                <a:spcPct val="100000"/>
              </a:lnSpc>
              <a:buFont typeface="Arial" panose="020B0604020202020204" pitchFamily="34" charset="0"/>
              <a:buNone/>
            </a:pPr>
            <a:endPar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7" name="文本框 6"/>
          <p:cNvSpPr txBox="1"/>
          <p:nvPr/>
        </p:nvSpPr>
        <p:spPr>
          <a:xfrm>
            <a:off x="1537335" y="6242685"/>
            <a:ext cx="10544175" cy="368300"/>
          </a:xfrm>
          <a:prstGeom prst="rect">
            <a:avLst/>
          </a:prstGeom>
          <a:noFill/>
        </p:spPr>
        <p:txBody>
          <a:bodyPr wrap="square" rtlCol="0" anchor="t">
            <a:spAutoFit/>
          </a:bodyPr>
          <a:p>
            <a:pPr indent="0">
              <a:lnSpc>
                <a:spcPct val="100000"/>
              </a:lnSpc>
              <a:buFont typeface="Arial" panose="020B0604020202020204" pitchFamily="34" charset="0"/>
              <a:buNone/>
            </a:pPr>
            <a:r>
              <a:rPr lang="en-US" altLang="zh-CN"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rPr>
              <a:t>Current search space limit NAS to find better quantized models for edge devices. </a:t>
            </a:r>
            <a:endParaRPr lang="en-US" altLang="zh-CN"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sym typeface="+mn-ea"/>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406400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Introduction</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7" name="文本框 6"/>
          <p:cNvSpPr txBox="1"/>
          <p:nvPr/>
        </p:nvSpPr>
        <p:spPr>
          <a:xfrm>
            <a:off x="1625600" y="1692275"/>
            <a:ext cx="8721090" cy="2491740"/>
          </a:xfrm>
          <a:prstGeom prst="rect">
            <a:avLst/>
          </a:prstGeom>
          <a:noFill/>
        </p:spPr>
        <p:txBody>
          <a:bodyPr wrap="square" rtlCol="0" anchor="t">
            <a:spAutoFit/>
          </a:bodyPr>
          <a:p>
            <a:pPr indent="0">
              <a:lnSpc>
                <a:spcPct val="150000"/>
              </a:lnSpc>
              <a:buFont typeface="Arial" panose="020B0604020202020204" pitchFamily="34" charset="0"/>
              <a:buNone/>
            </a:pPr>
            <a:r>
              <a:rPr lang="en-US" altLang="zh-CN" sz="3200">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Question:</a:t>
            </a:r>
            <a:r>
              <a:rPr lang="en-US" altLang="zh-CN" sz="2400">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 </a:t>
            </a:r>
            <a:endParaRPr lang="en-US" altLang="zh-CN" sz="2400">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a:p>
            <a:pPr lvl="1" indent="0">
              <a:lnSpc>
                <a:spcPct val="150000"/>
              </a:lnSpc>
              <a:buFont typeface="Arial" panose="020B0604020202020204" pitchFamily="34" charset="0"/>
              <a:buNone/>
            </a:pPr>
            <a:r>
              <a:rPr lang="en-US" altLang="zh-CN" sz="2400" b="1">
                <a:solidFill>
                  <a:schemeClr val="tx1"/>
                </a:solidFill>
                <a:latin typeface="Arial Rounded MT Bold" panose="020F0704030504030204" charset="0"/>
                <a:ea typeface="微软雅黑" panose="020B0503020204020204" charset="-122"/>
                <a:cs typeface="Arial Rounded MT Bold" panose="020F0704030504030204" charset="0"/>
              </a:rPr>
              <a:t>Can we design a </a:t>
            </a:r>
            <a:r>
              <a:rPr lang="en-US" altLang="zh-CN" sz="24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hardware-friendly search space</a:t>
            </a:r>
            <a:r>
              <a:rPr lang="en-US" altLang="zh-CN" sz="2400" b="1">
                <a:solidFill>
                  <a:schemeClr val="tx1"/>
                </a:solidFill>
                <a:latin typeface="Arial Rounded MT Bold" panose="020F0704030504030204" charset="0"/>
                <a:ea typeface="微软雅黑" panose="020B0503020204020204" charset="-122"/>
                <a:cs typeface="Arial Rounded MT Bold" panose="020F0704030504030204" charset="0"/>
              </a:rPr>
              <a:t>, allowing NAS to discover </a:t>
            </a:r>
            <a:r>
              <a:rPr lang="en-US" altLang="zh-CN" sz="24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better models</a:t>
            </a:r>
            <a:r>
              <a:rPr lang="en-US" altLang="zh-CN" sz="2400" b="1">
                <a:solidFill>
                  <a:schemeClr val="tx1"/>
                </a:solidFill>
                <a:latin typeface="Arial Rounded MT Bold" panose="020F0704030504030204" charset="0"/>
                <a:ea typeface="微软雅黑" panose="020B0503020204020204" charset="-122"/>
                <a:cs typeface="Arial Rounded MT Bold" panose="020F0704030504030204" charset="0"/>
              </a:rPr>
              <a:t> that meet the low INT8 </a:t>
            </a:r>
            <a:r>
              <a:rPr lang="en-US" altLang="zh-CN" sz="24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latency and accuracy</a:t>
            </a:r>
            <a:r>
              <a:rPr lang="en-US" altLang="zh-CN" sz="2400" b="1">
                <a:solidFill>
                  <a:schemeClr val="tx1"/>
                </a:solidFill>
                <a:latin typeface="Arial Rounded MT Bold" panose="020F0704030504030204" charset="0"/>
                <a:ea typeface="微软雅黑" panose="020B0503020204020204" charset="-122"/>
                <a:cs typeface="Arial Rounded MT Bold" panose="020F0704030504030204" charset="0"/>
              </a:rPr>
              <a:t> requirements ?</a:t>
            </a:r>
            <a:endParaRPr lang="en-US" altLang="zh-CN" sz="2400" b="1">
              <a:solidFill>
                <a:schemeClr val="tx1"/>
              </a:solidFill>
              <a:latin typeface="Arial Rounded MT Bold" panose="020F0704030504030204" charset="0"/>
              <a:ea typeface="微软雅黑" panose="020B0503020204020204" charset="-122"/>
              <a:cs typeface="Arial Rounded MT Bold" panose="020F0704030504030204" charset="0"/>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On-device Quantization Efficiency Analysis</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1321435" y="1203960"/>
            <a:ext cx="10015220" cy="398780"/>
          </a:xfrm>
          <a:prstGeom prst="rect">
            <a:avLst/>
          </a:prstGeom>
          <a:noFill/>
        </p:spPr>
        <p:txBody>
          <a:bodyPr wrap="square" rtlCol="0">
            <a:spAutoFit/>
          </a:bodyPr>
          <a:p>
            <a:pPr indent="0">
              <a:lnSpc>
                <a:spcPct val="100000"/>
              </a:lnSpc>
              <a:buFont typeface="Arial" panose="020B0604020202020204" pitchFamily="34" charset="0"/>
              <a:buNone/>
            </a:pPr>
            <a:r>
              <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What factors lead to current NAS search space quantization unfriendly issue?</a:t>
            </a:r>
            <a:endPar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3" name="文本框 2"/>
          <p:cNvSpPr txBox="1"/>
          <p:nvPr/>
        </p:nvSpPr>
        <p:spPr>
          <a:xfrm>
            <a:off x="1321435" y="1670685"/>
            <a:ext cx="9646285" cy="368300"/>
          </a:xfrm>
          <a:prstGeom prst="rect">
            <a:avLst/>
          </a:prstGeom>
          <a:noFill/>
        </p:spPr>
        <p:txBody>
          <a:bodyPr wrap="square" rtlCol="0">
            <a:spAutoFit/>
          </a:bodyPr>
          <a:p>
            <a:pPr indent="0">
              <a:lnSpc>
                <a:spcPct val="100000"/>
              </a:lnSpc>
              <a:buFont typeface="Arial" panose="020B0604020202020204" pitchFamily="34" charset="0"/>
              <a:buNone/>
            </a:pPr>
            <a:r>
              <a:rPr lang="en-US" altLang="zh-CN"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Observation 1: FP32 latency and FLOPs are not good indicators of INT8 latency</a:t>
            </a:r>
            <a:endParaRPr lang="en-US" altLang="zh-CN"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endParaRPr>
          </a:p>
        </p:txBody>
      </p:sp>
      <p:pic>
        <p:nvPicPr>
          <p:cNvPr id="4" name="图片 3"/>
          <p:cNvPicPr>
            <a:picLocks noChangeAspect="1"/>
          </p:cNvPicPr>
          <p:nvPr>
            <p:custDataLst>
              <p:tags r:id="rId2"/>
            </p:custDataLst>
          </p:nvPr>
        </p:nvPicPr>
        <p:blipFill>
          <a:blip r:embed="rId3"/>
          <a:stretch>
            <a:fillRect/>
          </a:stretch>
        </p:blipFill>
        <p:spPr>
          <a:xfrm>
            <a:off x="2126615" y="2332355"/>
            <a:ext cx="3375660" cy="3429000"/>
          </a:xfrm>
          <a:prstGeom prst="rect">
            <a:avLst/>
          </a:prstGeom>
        </p:spPr>
      </p:pic>
      <p:sp>
        <p:nvSpPr>
          <p:cNvPr id="6" name="文本框 5"/>
          <p:cNvSpPr txBox="1"/>
          <p:nvPr/>
        </p:nvSpPr>
        <p:spPr>
          <a:xfrm>
            <a:off x="5830570" y="3225165"/>
            <a:ext cx="6002020" cy="645160"/>
          </a:xfrm>
          <a:prstGeom prst="rect">
            <a:avLst/>
          </a:prstGeom>
          <a:noFill/>
        </p:spPr>
        <p:txBody>
          <a:bodyPr wrap="square" rtlCol="0">
            <a:spAutoFit/>
          </a:bodyPr>
          <a:p>
            <a:pPr indent="0">
              <a:lnSpc>
                <a:spcPct val="10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A common belief is that model with lower FLOPs or FP32 latency leads to less INT8 latency</a:t>
            </a:r>
            <a:endParaRPr lang="en-US" altLang="zh-CN">
              <a:latin typeface="Arial Rounded MT Bold" panose="020F0704030504030204" charset="0"/>
              <a:ea typeface="微软雅黑" panose="020B0503020204020204" charset="-122"/>
              <a:cs typeface="Arial Rounded MT Bold" panose="020F0704030504030204" charset="0"/>
            </a:endParaRPr>
          </a:p>
        </p:txBody>
      </p:sp>
      <p:sp>
        <p:nvSpPr>
          <p:cNvPr id="8" name="文本框 7"/>
          <p:cNvSpPr txBox="1"/>
          <p:nvPr/>
        </p:nvSpPr>
        <p:spPr>
          <a:xfrm>
            <a:off x="5830570" y="4340860"/>
            <a:ext cx="5962650" cy="368300"/>
          </a:xfrm>
          <a:prstGeom prst="rect">
            <a:avLst/>
          </a:prstGeom>
          <a:noFill/>
        </p:spPr>
        <p:txBody>
          <a:bodyPr wrap="square" rtlCol="0">
            <a:spAutoFit/>
          </a:bodyPr>
          <a:p>
            <a:pPr indent="0">
              <a:lnSpc>
                <a:spcPct val="10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Neither of them is a good indicator of INT8 latency </a:t>
            </a:r>
            <a:endParaRPr lang="en-US" altLang="zh-CN">
              <a:latin typeface="Arial Rounded MT Bold" panose="020F0704030504030204" charset="0"/>
              <a:ea typeface="微软雅黑" panose="020B0503020204020204" charset="-122"/>
              <a:cs typeface="Arial Rounded MT Bold" panose="020F0704030504030204" charset="0"/>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On-device Quantization Efficiency Analysis</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1321435" y="1203960"/>
            <a:ext cx="10015220" cy="398780"/>
          </a:xfrm>
          <a:prstGeom prst="rect">
            <a:avLst/>
          </a:prstGeom>
          <a:noFill/>
        </p:spPr>
        <p:txBody>
          <a:bodyPr wrap="square" rtlCol="0">
            <a:spAutoFit/>
          </a:bodyPr>
          <a:p>
            <a:pPr indent="0">
              <a:lnSpc>
                <a:spcPct val="100000"/>
              </a:lnSpc>
              <a:buFont typeface="Arial" panose="020B0604020202020204" pitchFamily="34" charset="0"/>
              <a:buNone/>
            </a:pPr>
            <a:r>
              <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What factors lead to current NAS search space quantization unfriendly issue?</a:t>
            </a:r>
            <a:endPar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3" name="文本框 2"/>
          <p:cNvSpPr txBox="1"/>
          <p:nvPr/>
        </p:nvSpPr>
        <p:spPr>
          <a:xfrm>
            <a:off x="1321435" y="1670685"/>
            <a:ext cx="10471785" cy="352425"/>
          </a:xfrm>
          <a:prstGeom prst="rect">
            <a:avLst/>
          </a:prstGeom>
          <a:noFill/>
        </p:spPr>
        <p:txBody>
          <a:bodyPr wrap="square" rtlCol="0">
            <a:spAutoFit/>
          </a:bodyPr>
          <a:p>
            <a:pPr indent="0">
              <a:lnSpc>
                <a:spcPct val="100000"/>
              </a:lnSpc>
              <a:buFont typeface="Arial" panose="020B0604020202020204" pitchFamily="34" charset="0"/>
              <a:buNone/>
            </a:pPr>
            <a:r>
              <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Observation 2: The choices of operators' types and configurations greatly impact the INT8 latency</a:t>
            </a:r>
            <a:endPar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11" name="文本框 10"/>
          <p:cNvSpPr txBox="1"/>
          <p:nvPr/>
        </p:nvSpPr>
        <p:spPr>
          <a:xfrm>
            <a:off x="1101725" y="2265680"/>
            <a:ext cx="10738485" cy="1087755"/>
          </a:xfrm>
          <a:prstGeom prst="rect">
            <a:avLst/>
          </a:prstGeom>
          <a:noFill/>
        </p:spPr>
        <p:txBody>
          <a:bodyPr wrap="square" rtlCol="0">
            <a:spAutoFit/>
          </a:bodyPr>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The search space comprises a sequence of </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blocks.</a:t>
            </a:r>
            <a:endParaRPr lang="en-US" altLang="zh-CN">
              <a:latin typeface="Arial Rounded MT Bold" panose="020F0704030504030204" charset="0"/>
              <a:ea typeface="微软雅黑" panose="020B0503020204020204" charset="-122"/>
              <a:cs typeface="Arial Rounded MT Bold" panose="020F0704030504030204" charset="0"/>
            </a:endParaRPr>
          </a:p>
          <a:p>
            <a:pPr marL="285750"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The </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block type varys</a:t>
            </a:r>
            <a:r>
              <a:rPr lang="en-US" altLang="zh-CN">
                <a:latin typeface="Arial Rounded MT Bold" panose="020F0704030504030204" charset="0"/>
                <a:ea typeface="微软雅黑" panose="020B0503020204020204" charset="-122"/>
                <a:cs typeface="Arial Rounded MT Bold" panose="020F0704030504030204" charset="0"/>
              </a:rPr>
              <a:t> and is allowed to search from </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a range of hyperparameter configurations</a:t>
            </a:r>
            <a:endParaRPr lang="en-US" altLang="zh-CN">
              <a:latin typeface="Arial Rounded MT Bold" panose="020F0704030504030204" charset="0"/>
              <a:ea typeface="微软雅黑" panose="020B0503020204020204" charset="-122"/>
              <a:cs typeface="Arial Rounded MT Bold" panose="020F0704030504030204" charset="0"/>
            </a:endParaRPr>
          </a:p>
          <a:p>
            <a:pPr marL="742950" lvl="1" indent="-285750">
              <a:lnSpc>
                <a:spcPct val="120000"/>
              </a:lnSpc>
              <a:buFont typeface="Arial" panose="020B0604020202020204" pitchFamily="34" charset="0"/>
              <a:buChar char="•"/>
            </a:pPr>
            <a:r>
              <a:rPr lang="en-US" altLang="zh-CN">
                <a:latin typeface="Arial Rounded MT Bold" panose="020F0704030504030204" charset="0"/>
                <a:ea typeface="微软雅黑" panose="020B0503020204020204" charset="-122"/>
                <a:cs typeface="Arial Rounded MT Bold" panose="020F0704030504030204" charset="0"/>
              </a:rPr>
              <a:t>eg.  kernel size, expansion ratio, channel width and depth...</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103" name="图片 102"/>
          <p:cNvPicPr/>
          <p:nvPr>
            <p:custDataLst>
              <p:tags r:id="rId2"/>
            </p:custDataLst>
          </p:nvPr>
        </p:nvPicPr>
        <p:blipFill>
          <a:blip r:embed="rId3"/>
          <a:stretch>
            <a:fillRect/>
          </a:stretch>
        </p:blipFill>
        <p:spPr>
          <a:xfrm>
            <a:off x="1052195" y="3797300"/>
            <a:ext cx="2811780" cy="1631950"/>
          </a:xfrm>
          <a:prstGeom prst="rect">
            <a:avLst/>
          </a:prstGeom>
          <a:noFill/>
          <a:ln w="9525">
            <a:noFill/>
          </a:ln>
        </p:spPr>
      </p:pic>
      <p:pic>
        <p:nvPicPr>
          <p:cNvPr id="104" name="图片 103"/>
          <p:cNvPicPr/>
          <p:nvPr>
            <p:custDataLst>
              <p:tags r:id="rId4"/>
            </p:custDataLst>
          </p:nvPr>
        </p:nvPicPr>
        <p:blipFill>
          <a:blip r:embed="rId5"/>
          <a:stretch>
            <a:fillRect/>
          </a:stretch>
        </p:blipFill>
        <p:spPr>
          <a:xfrm>
            <a:off x="4217670" y="3797935"/>
            <a:ext cx="3756025" cy="1543685"/>
          </a:xfrm>
          <a:prstGeom prst="rect">
            <a:avLst/>
          </a:prstGeom>
          <a:noFill/>
          <a:ln w="9525">
            <a:noFill/>
          </a:ln>
        </p:spPr>
      </p:pic>
      <p:sp>
        <p:nvSpPr>
          <p:cNvPr id="12" name="文本框 11"/>
          <p:cNvSpPr txBox="1"/>
          <p:nvPr/>
        </p:nvSpPr>
        <p:spPr>
          <a:xfrm>
            <a:off x="1698625" y="5554345"/>
            <a:ext cx="4064000" cy="423545"/>
          </a:xfrm>
          <a:prstGeom prst="rect">
            <a:avLst/>
          </a:prstGeom>
          <a:noFill/>
        </p:spPr>
        <p:txBody>
          <a:bodyPr wrap="square" rtlCol="0">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residual</a:t>
            </a:r>
            <a:endParaRPr lang="en-US" altLang="zh-CN">
              <a:latin typeface="Arial Rounded MT Bold" panose="020F0704030504030204" charset="0"/>
              <a:ea typeface="微软雅黑" panose="020B0503020204020204" charset="-122"/>
              <a:cs typeface="Arial Rounded MT Bold" panose="020F0704030504030204" charset="0"/>
            </a:endParaRPr>
          </a:p>
        </p:txBody>
      </p:sp>
      <p:sp>
        <p:nvSpPr>
          <p:cNvPr id="13" name="文本框 12"/>
          <p:cNvSpPr txBox="1"/>
          <p:nvPr>
            <p:custDataLst>
              <p:tags r:id="rId6"/>
            </p:custDataLst>
          </p:nvPr>
        </p:nvSpPr>
        <p:spPr>
          <a:xfrm>
            <a:off x="4878705" y="5490845"/>
            <a:ext cx="4064000" cy="423545"/>
          </a:xfrm>
          <a:prstGeom prst="rect">
            <a:avLst/>
          </a:prstGeom>
          <a:noFill/>
        </p:spPr>
        <p:txBody>
          <a:bodyPr wrap="square" rtlCol="0">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residual bottleneck</a:t>
            </a:r>
            <a:endParaRPr lang="en-US" altLang="zh-CN">
              <a:latin typeface="Arial Rounded MT Bold" panose="020F0704030504030204" charset="0"/>
              <a:ea typeface="微软雅黑" panose="020B0503020204020204" charset="-122"/>
              <a:cs typeface="Arial Rounded MT Bold" panose="020F0704030504030204" charset="0"/>
            </a:endParaRPr>
          </a:p>
        </p:txBody>
      </p:sp>
      <p:pic>
        <p:nvPicPr>
          <p:cNvPr id="105" name="图片 104"/>
          <p:cNvPicPr/>
          <p:nvPr>
            <p:custDataLst>
              <p:tags r:id="rId7"/>
            </p:custDataLst>
          </p:nvPr>
        </p:nvPicPr>
        <p:blipFill>
          <a:blip r:embed="rId8"/>
          <a:stretch>
            <a:fillRect/>
          </a:stretch>
        </p:blipFill>
        <p:spPr>
          <a:xfrm>
            <a:off x="8476615" y="3648075"/>
            <a:ext cx="3086100" cy="1693545"/>
          </a:xfrm>
          <a:prstGeom prst="rect">
            <a:avLst/>
          </a:prstGeom>
          <a:noFill/>
          <a:ln w="9525">
            <a:noFill/>
          </a:ln>
        </p:spPr>
      </p:pic>
      <p:sp>
        <p:nvSpPr>
          <p:cNvPr id="14" name="文本框 13"/>
          <p:cNvSpPr txBox="1"/>
          <p:nvPr>
            <p:custDataLst>
              <p:tags r:id="rId9"/>
            </p:custDataLst>
          </p:nvPr>
        </p:nvSpPr>
        <p:spPr>
          <a:xfrm>
            <a:off x="9493250" y="5490845"/>
            <a:ext cx="4064000" cy="423545"/>
          </a:xfrm>
          <a:prstGeom prst="rect">
            <a:avLst/>
          </a:prstGeom>
          <a:noFill/>
        </p:spPr>
        <p:txBody>
          <a:bodyPr wrap="square" rtlCol="0">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MBConv</a:t>
            </a:r>
            <a:endParaRPr lang="en-US" altLang="zh-CN">
              <a:latin typeface="Arial Rounded MT Bold" panose="020F0704030504030204" charset="0"/>
              <a:ea typeface="微软雅黑" panose="020B0503020204020204" charset="-122"/>
              <a:cs typeface="Arial Rounded MT Bold" panose="020F0704030504030204" charset="0"/>
            </a:endParaRPr>
          </a:p>
        </p:txBody>
      </p:sp>
    </p:spTree>
    <p:custDataLst>
      <p:tags r:id="rId10"/>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On-device Quantization Efficiency Analysis</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1321435" y="1203960"/>
            <a:ext cx="10015220" cy="398780"/>
          </a:xfrm>
          <a:prstGeom prst="rect">
            <a:avLst/>
          </a:prstGeom>
          <a:noFill/>
        </p:spPr>
        <p:txBody>
          <a:bodyPr wrap="square" rtlCol="0">
            <a:spAutoFit/>
          </a:bodyPr>
          <a:p>
            <a:pPr indent="0">
              <a:lnSpc>
                <a:spcPct val="100000"/>
              </a:lnSpc>
              <a:buFont typeface="Arial" panose="020B0604020202020204" pitchFamily="34" charset="0"/>
              <a:buNone/>
            </a:pPr>
            <a:r>
              <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What factors lead to current NAS search space quantization unfriendly issue?</a:t>
            </a:r>
            <a:endPar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3" name="文本框 2"/>
          <p:cNvSpPr txBox="1"/>
          <p:nvPr/>
        </p:nvSpPr>
        <p:spPr>
          <a:xfrm>
            <a:off x="1321435" y="1670685"/>
            <a:ext cx="10471785" cy="352425"/>
          </a:xfrm>
          <a:prstGeom prst="rect">
            <a:avLst/>
          </a:prstGeom>
          <a:noFill/>
        </p:spPr>
        <p:txBody>
          <a:bodyPr wrap="square" rtlCol="0">
            <a:spAutoFit/>
          </a:bodyPr>
          <a:p>
            <a:pPr indent="0">
              <a:lnSpc>
                <a:spcPct val="100000"/>
              </a:lnSpc>
              <a:buFont typeface="Arial" panose="020B0604020202020204" pitchFamily="34" charset="0"/>
              <a:buNone/>
            </a:pPr>
            <a:r>
              <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Observation 2: The choices of operators' types and configurations greatly impact the INT8 latency</a:t>
            </a:r>
            <a:endPar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4" name="文本框 3"/>
          <p:cNvSpPr txBox="1"/>
          <p:nvPr/>
        </p:nvSpPr>
        <p:spPr>
          <a:xfrm>
            <a:off x="1321435" y="2240280"/>
            <a:ext cx="10596880" cy="755650"/>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Many block type and configuration choices in current search spaces unexpectedly </a:t>
            </a:r>
            <a:r>
              <a:rPr lang="en-US" altLang="zh-CN" b="1" i="1">
                <a:solidFill>
                  <a:schemeClr val="accent6">
                    <a:lumMod val="50000"/>
                  </a:schemeClr>
                </a:solidFill>
                <a:highlight>
                  <a:srgbClr val="FFFF00"/>
                </a:highlight>
                <a:latin typeface="Arial Rounded MT Bold" panose="020F0704030504030204" charset="0"/>
                <a:ea typeface="微软雅黑" panose="020B0503020204020204" charset="-122"/>
                <a:cs typeface="Arial Rounded MT Bold" panose="020F0704030504030204" charset="0"/>
              </a:rPr>
              <a:t>slow down </a:t>
            </a: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the INT8 latency !</a:t>
            </a:r>
            <a:endPar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pic>
        <p:nvPicPr>
          <p:cNvPr id="6" name="图片 5"/>
          <p:cNvPicPr>
            <a:picLocks noChangeAspect="1"/>
          </p:cNvPicPr>
          <p:nvPr>
            <p:custDataLst>
              <p:tags r:id="rId2"/>
            </p:custDataLst>
          </p:nvPr>
        </p:nvPicPr>
        <p:blipFill>
          <a:blip r:embed="rId3"/>
          <a:stretch>
            <a:fillRect/>
          </a:stretch>
        </p:blipFill>
        <p:spPr>
          <a:xfrm>
            <a:off x="1735455" y="3046095"/>
            <a:ext cx="3505200" cy="3413760"/>
          </a:xfrm>
          <a:prstGeom prst="rect">
            <a:avLst/>
          </a:prstGeom>
        </p:spPr>
      </p:pic>
      <p:sp>
        <p:nvSpPr>
          <p:cNvPr id="7" name="文本框 6"/>
          <p:cNvSpPr txBox="1"/>
          <p:nvPr/>
        </p:nvSpPr>
        <p:spPr>
          <a:xfrm>
            <a:off x="5521960" y="3938270"/>
            <a:ext cx="6271260" cy="755650"/>
          </a:xfrm>
          <a:prstGeom prst="rect">
            <a:avLst/>
          </a:prstGeom>
          <a:noFill/>
        </p:spPr>
        <p:txBody>
          <a:bodyPr wrap="square" rtlCol="0">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Some lightweight operators become slower because of the data transformation between INT32 and INT8</a:t>
            </a:r>
            <a:endParaRPr lang="en-US" altLang="zh-CN">
              <a:latin typeface="Arial Rounded MT Bold" panose="020F0704030504030204" charset="0"/>
              <a:ea typeface="微软雅黑" panose="020B0503020204020204" charset="-122"/>
              <a:cs typeface="Arial Rounded MT Bold" panose="020F0704030504030204" charset="0"/>
            </a:endParaRPr>
          </a:p>
        </p:txBody>
      </p:sp>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43560" y="675640"/>
            <a:ext cx="6638290" cy="460375"/>
          </a:xfrm>
          <a:prstGeom prst="rect">
            <a:avLst/>
          </a:prstGeom>
          <a:noFill/>
        </p:spPr>
        <p:txBody>
          <a:bodyPr wrap="square" rtlCol="0">
            <a:spAutoFit/>
          </a:bodyPr>
          <a:p>
            <a:r>
              <a:rPr lang="en-US" altLang="zh-CN" sz="2400" b="1">
                <a:latin typeface="Arial Rounded MT Bold" panose="020F0704030504030204" charset="0"/>
                <a:ea typeface="微软雅黑" panose="020B0503020204020204" charset="-122"/>
                <a:cs typeface="Arial Rounded MT Bold" panose="020F0704030504030204" charset="0"/>
              </a:rPr>
              <a:t>On-device Quantization Efficiency Analysis</a:t>
            </a:r>
            <a:endParaRPr lang="en-US" altLang="zh-CN" sz="2400" b="1">
              <a:latin typeface="Arial Rounded MT Bold" panose="020F0704030504030204" charset="0"/>
              <a:ea typeface="微软雅黑" panose="020B0503020204020204" charset="-122"/>
              <a:cs typeface="Arial Rounded MT Bold" panose="020F0704030504030204" charset="0"/>
            </a:endParaRPr>
          </a:p>
        </p:txBody>
      </p:sp>
      <p:sp>
        <p:nvSpPr>
          <p:cNvPr id="2" name="文本框 1"/>
          <p:cNvSpPr txBox="1"/>
          <p:nvPr/>
        </p:nvSpPr>
        <p:spPr>
          <a:xfrm>
            <a:off x="1321435" y="1203960"/>
            <a:ext cx="10015220" cy="398780"/>
          </a:xfrm>
          <a:prstGeom prst="rect">
            <a:avLst/>
          </a:prstGeom>
          <a:noFill/>
        </p:spPr>
        <p:txBody>
          <a:bodyPr wrap="square" rtlCol="0">
            <a:spAutoFit/>
          </a:bodyPr>
          <a:p>
            <a:pPr indent="0">
              <a:lnSpc>
                <a:spcPct val="100000"/>
              </a:lnSpc>
              <a:buFont typeface="Arial" panose="020B0604020202020204" pitchFamily="34" charset="0"/>
              <a:buNone/>
            </a:pPr>
            <a:r>
              <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What factors lead to current NAS search space quantization unfriendly issue?</a:t>
            </a:r>
            <a:endParaRPr lang="en-US" altLang="zh-CN" sz="2000" b="1">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3" name="文本框 2"/>
          <p:cNvSpPr txBox="1"/>
          <p:nvPr/>
        </p:nvSpPr>
        <p:spPr>
          <a:xfrm>
            <a:off x="1321435" y="1670685"/>
            <a:ext cx="10471785" cy="352425"/>
          </a:xfrm>
          <a:prstGeom prst="rect">
            <a:avLst/>
          </a:prstGeom>
          <a:noFill/>
        </p:spPr>
        <p:txBody>
          <a:bodyPr wrap="square" rtlCol="0">
            <a:spAutoFit/>
          </a:bodyPr>
          <a:p>
            <a:pPr indent="0">
              <a:lnSpc>
                <a:spcPct val="100000"/>
              </a:lnSpc>
              <a:buFont typeface="Arial" panose="020B0604020202020204" pitchFamily="34" charset="0"/>
              <a:buNone/>
            </a:pPr>
            <a:r>
              <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rPr>
              <a:t>Observation 2: The choices of operators' types and configurations greatly impact the INT8 latency</a:t>
            </a:r>
            <a:endParaRPr lang="en-US" altLang="zh-CN" sz="1700" b="1">
              <a:solidFill>
                <a:schemeClr val="accent1">
                  <a:lumMod val="75000"/>
                </a:schemeClr>
              </a:solidFill>
              <a:latin typeface="Arial Rounded MT Bold" panose="020F0704030504030204" charset="0"/>
              <a:ea typeface="微软雅黑" panose="020B0503020204020204" charset="-122"/>
              <a:cs typeface="Arial Rounded MT Bold" panose="020F0704030504030204" charset="0"/>
            </a:endParaRPr>
          </a:p>
        </p:txBody>
      </p:sp>
      <p:sp>
        <p:nvSpPr>
          <p:cNvPr id="4" name="文本框 3"/>
          <p:cNvSpPr txBox="1"/>
          <p:nvPr/>
        </p:nvSpPr>
        <p:spPr>
          <a:xfrm>
            <a:off x="1321435" y="2240280"/>
            <a:ext cx="10596880" cy="423545"/>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rPr>
              <a:t>The configuration choices also determine the quantization efficiency</a:t>
            </a:r>
            <a:endParaRPr lang="en-US" altLang="zh-CN">
              <a:solidFill>
                <a:schemeClr val="accent6">
                  <a:lumMod val="50000"/>
                </a:schemeClr>
              </a:solidFill>
              <a:latin typeface="Arial Rounded MT Bold" panose="020F0704030504030204" charset="0"/>
              <a:ea typeface="微软雅黑" panose="020B0503020204020204" charset="-122"/>
              <a:cs typeface="Arial Rounded MT Bold" panose="020F0704030504030204" charset="0"/>
            </a:endParaRPr>
          </a:p>
        </p:txBody>
      </p:sp>
      <p:pic>
        <p:nvPicPr>
          <p:cNvPr id="9" name="图片 8"/>
          <p:cNvPicPr>
            <a:picLocks noChangeAspect="1"/>
          </p:cNvPicPr>
          <p:nvPr>
            <p:custDataLst>
              <p:tags r:id="rId2"/>
            </p:custDataLst>
          </p:nvPr>
        </p:nvPicPr>
        <p:blipFill>
          <a:blip r:embed="rId3"/>
          <a:stretch>
            <a:fillRect/>
          </a:stretch>
        </p:blipFill>
        <p:spPr>
          <a:xfrm>
            <a:off x="1122680" y="2941320"/>
            <a:ext cx="3368675" cy="2685415"/>
          </a:xfrm>
          <a:prstGeom prst="rect">
            <a:avLst/>
          </a:prstGeom>
        </p:spPr>
      </p:pic>
      <p:sp>
        <p:nvSpPr>
          <p:cNvPr id="12" name="文本框 11"/>
          <p:cNvSpPr txBox="1"/>
          <p:nvPr/>
        </p:nvSpPr>
        <p:spPr>
          <a:xfrm>
            <a:off x="4653915" y="3129280"/>
            <a:ext cx="6096000" cy="755650"/>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Small channel widths in OFA search space cannot benefit well from quantization</a:t>
            </a:r>
            <a:endParaRPr lang="en-US" altLang="zh-CN">
              <a:latin typeface="Arial Rounded MT Bold" panose="020F0704030504030204" charset="0"/>
              <a:ea typeface="微软雅黑" panose="020B0503020204020204" charset="-122"/>
              <a:cs typeface="Arial Rounded MT Bold" panose="020F0704030504030204" charset="0"/>
            </a:endParaRPr>
          </a:p>
        </p:txBody>
      </p:sp>
      <p:sp>
        <p:nvSpPr>
          <p:cNvPr id="13" name="文本框 12"/>
          <p:cNvSpPr txBox="1"/>
          <p:nvPr/>
        </p:nvSpPr>
        <p:spPr>
          <a:xfrm>
            <a:off x="4653915" y="4248785"/>
            <a:ext cx="6096000" cy="755650"/>
          </a:xfrm>
          <a:prstGeom prst="rect">
            <a:avLst/>
          </a:prstGeom>
          <a:noFill/>
        </p:spPr>
        <p:txBody>
          <a:bodyPr wrap="square" rtlCol="0" anchor="t">
            <a:spAutoFit/>
          </a:bodyPr>
          <a:p>
            <a:pPr indent="0">
              <a:lnSpc>
                <a:spcPct val="120000"/>
              </a:lnSpc>
              <a:buFont typeface="Arial" panose="020B0604020202020204" pitchFamily="34" charset="0"/>
              <a:buNone/>
            </a:pPr>
            <a:r>
              <a:rPr lang="en-US" altLang="zh-CN">
                <a:latin typeface="Arial Rounded MT Bold" panose="020F0704030504030204" charset="0"/>
                <a:ea typeface="微软雅黑" panose="020B0503020204020204" charset="-122"/>
                <a:cs typeface="Arial Rounded MT Bold" panose="020F0704030504030204" charset="0"/>
              </a:rPr>
              <a:t>SpaceEvo can automatically design a search space with larger channel widths for better efficiency</a:t>
            </a:r>
            <a:endParaRPr lang="en-US" altLang="zh-CN">
              <a:latin typeface="Arial Rounded MT Bold" panose="020F0704030504030204" charset="0"/>
              <a:ea typeface="微软雅黑" panose="020B0503020204020204" charset="-122"/>
              <a:cs typeface="Arial Rounded MT Bold" panose="020F0704030504030204" charset="0"/>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wm#"/>
  <p:tag name="KSO_WM_TEMPLATE_CATEGORY" val="custom"/>
  <p:tag name="KSO_WM_TEMPLATE_INDEX" val="2020508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wm#"/>
  <p:tag name="KSO_WM_TEMPLATE_CATEGORY" val="custom"/>
  <p:tag name="KSO_WM_TEMPLATE_INDEX" val="20205081"/>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commondata" val="eyJoZGlkIjoiNTM2NjJhNzQ4NTU5ZjQ0ZDJmOWQ2ODYyYmNmZDBjNTMifQ=="/>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indent="0">
          <a:lnSpc>
            <a:spcPct val="120000"/>
          </a:lnSpc>
          <a:buFont typeface="Arial" panose="020B0604020202020204" pitchFamily="34" charset="0"/>
          <a:buNone/>
          <a:defRPr lang="en-US" altLang="zh-CN">
            <a:latin typeface="Arial Rounded MT Bold" panose="020F0704030504030204" charset="0"/>
            <a:ea typeface="微软雅黑" panose="020B0503020204020204" charset="-122"/>
            <a:cs typeface="Arial Rounded MT Bold" panose="020F070403050403020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7229</Words>
  <Application>WPS 演示</Application>
  <PresentationFormat>宽屏</PresentationFormat>
  <Paragraphs>234</Paragraphs>
  <Slides>23</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Arial</vt:lpstr>
      <vt:lpstr>宋体</vt:lpstr>
      <vt:lpstr>Wingdings</vt:lpstr>
      <vt:lpstr>Arial Rounded MT Bold</vt:lpstr>
      <vt:lpstr>微软雅黑</vt:lpstr>
      <vt:lpstr>Wingdings</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行胜于言</cp:lastModifiedBy>
  <cp:revision>450</cp:revision>
  <dcterms:created xsi:type="dcterms:W3CDTF">2023-11-20T04:15:00Z</dcterms:created>
  <dcterms:modified xsi:type="dcterms:W3CDTF">2023-11-20T05:25:05Z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6C33FCCB3CBF4B2E8EB17E501FCD8C0F_13</vt:lpwstr>
  </property>
</Properties>
</file>